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notesMasterIdLst>
    <p:notesMasterId r:id="rId14"/>
  </p:notesMasterIdLst>
  <p:sldIdLst>
    <p:sldId id="256" r:id="rId2"/>
    <p:sldId id="259" r:id="rId3"/>
    <p:sldId id="257" r:id="rId4"/>
    <p:sldId id="260" r:id="rId5"/>
    <p:sldId id="261" r:id="rId6"/>
    <p:sldId id="262" r:id="rId7"/>
    <p:sldId id="264" r:id="rId8"/>
    <p:sldId id="266" r:id="rId9"/>
    <p:sldId id="267" r:id="rId10"/>
    <p:sldId id="268" r:id="rId11"/>
    <p:sldId id="269" r:id="rId12"/>
    <p:sldId id="270"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1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20FDAC-7C79-47E6-AA57-0FB4E77942B1}" type="datetimeFigureOut">
              <a:rPr lang="en-GB" smtClean="0"/>
              <a:t>05/03/2020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55349-71E5-43EB-80F4-7DB82F298630}" type="slidenum">
              <a:rPr lang="en-GB" smtClean="0"/>
              <a:t>‹#›</a:t>
            </a:fld>
            <a:endParaRPr lang="en-GB"/>
          </a:p>
        </p:txBody>
      </p:sp>
    </p:spTree>
    <p:extLst>
      <p:ext uri="{BB962C8B-B14F-4D97-AF65-F5344CB8AC3E}">
        <p14:creationId xmlns:p14="http://schemas.microsoft.com/office/powerpoint/2010/main" val="1593614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205963-1A05-48AB-8930-9B256D106C16}" type="datetime1">
              <a:rPr lang="en-US" smtClean="0"/>
              <a:t>05-Mar-20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85E003-1C33-40C6-90FC-13AFB3BF83E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018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56A24A-3DCB-42FA-8573-FCA80AD0146D}" type="datetime1">
              <a:rPr lang="en-US" smtClean="0"/>
              <a:t>05-Mar-20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85E003-1C33-40C6-90FC-13AFB3BF83E5}" type="slidenum">
              <a:rPr lang="en-US" smtClean="0"/>
              <a:t>‹#›</a:t>
            </a:fld>
            <a:endParaRPr lang="en-US"/>
          </a:p>
        </p:txBody>
      </p:sp>
    </p:spTree>
    <p:extLst>
      <p:ext uri="{BB962C8B-B14F-4D97-AF65-F5344CB8AC3E}">
        <p14:creationId xmlns:p14="http://schemas.microsoft.com/office/powerpoint/2010/main" val="1049935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0CB587-B915-4537-BCE4-99AA9455EA76}" type="datetime1">
              <a:rPr lang="en-US" smtClean="0"/>
              <a:t>05-Mar-20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85E003-1C33-40C6-90FC-13AFB3BF83E5}" type="slidenum">
              <a:rPr lang="en-US" smtClean="0"/>
              <a:t>‹#›</a:t>
            </a:fld>
            <a:endParaRPr lang="en-US"/>
          </a:p>
        </p:txBody>
      </p:sp>
    </p:spTree>
    <p:extLst>
      <p:ext uri="{BB962C8B-B14F-4D97-AF65-F5344CB8AC3E}">
        <p14:creationId xmlns:p14="http://schemas.microsoft.com/office/powerpoint/2010/main" val="3700842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A3835-075D-4E6B-BD8A-ECCD6856E0D0}" type="datetime1">
              <a:rPr lang="en-US" smtClean="0"/>
              <a:t>05-Mar-20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85E003-1C33-40C6-90FC-13AFB3BF83E5}" type="slidenum">
              <a:rPr lang="en-US" smtClean="0"/>
              <a:t>‹#›</a:t>
            </a:fld>
            <a:endParaRPr lang="en-US"/>
          </a:p>
        </p:txBody>
      </p:sp>
    </p:spTree>
    <p:extLst>
      <p:ext uri="{BB962C8B-B14F-4D97-AF65-F5344CB8AC3E}">
        <p14:creationId xmlns:p14="http://schemas.microsoft.com/office/powerpoint/2010/main" val="2457005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EC24D8-CE76-4486-9410-B65056525D1A}" type="datetime1">
              <a:rPr lang="en-US" smtClean="0"/>
              <a:t>05-Mar-20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85E003-1C33-40C6-90FC-13AFB3BF83E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750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7292A3-E14F-4308-9662-326EFA0C97F0}" type="datetime1">
              <a:rPr lang="en-US" smtClean="0"/>
              <a:t>05-Mar-20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85E003-1C33-40C6-90FC-13AFB3BF83E5}" type="slidenum">
              <a:rPr lang="en-US" smtClean="0"/>
              <a:t>‹#›</a:t>
            </a:fld>
            <a:endParaRPr lang="en-US"/>
          </a:p>
        </p:txBody>
      </p:sp>
    </p:spTree>
    <p:extLst>
      <p:ext uri="{BB962C8B-B14F-4D97-AF65-F5344CB8AC3E}">
        <p14:creationId xmlns:p14="http://schemas.microsoft.com/office/powerpoint/2010/main" val="1296705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103B07-E162-47F3-A0EA-584A2A72A7D7}" type="datetime1">
              <a:rPr lang="en-US" smtClean="0"/>
              <a:t>05-Mar-20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85E003-1C33-40C6-90FC-13AFB3BF83E5}" type="slidenum">
              <a:rPr lang="en-US" smtClean="0"/>
              <a:t>‹#›</a:t>
            </a:fld>
            <a:endParaRPr lang="en-US"/>
          </a:p>
        </p:txBody>
      </p:sp>
    </p:spTree>
    <p:extLst>
      <p:ext uri="{BB962C8B-B14F-4D97-AF65-F5344CB8AC3E}">
        <p14:creationId xmlns:p14="http://schemas.microsoft.com/office/powerpoint/2010/main" val="3718317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5766AF-6510-4FAC-8AA3-39858BA921CE}" type="datetime1">
              <a:rPr lang="en-US" smtClean="0"/>
              <a:t>05-Mar-20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85E003-1C33-40C6-90FC-13AFB3BF83E5}" type="slidenum">
              <a:rPr lang="en-US" smtClean="0"/>
              <a:t>‹#›</a:t>
            </a:fld>
            <a:endParaRPr lang="en-US"/>
          </a:p>
        </p:txBody>
      </p:sp>
    </p:spTree>
    <p:extLst>
      <p:ext uri="{BB962C8B-B14F-4D97-AF65-F5344CB8AC3E}">
        <p14:creationId xmlns:p14="http://schemas.microsoft.com/office/powerpoint/2010/main" val="1010347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723142-1133-4891-8DCF-F0517BA9231C}" type="datetime1">
              <a:rPr lang="en-US" smtClean="0"/>
              <a:t>05-Mar-20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2F85E003-1C33-40C6-90FC-13AFB3BF83E5}" type="slidenum">
              <a:rPr lang="en-US" smtClean="0"/>
              <a:t>‹#›</a:t>
            </a:fld>
            <a:endParaRPr lang="en-US"/>
          </a:p>
        </p:txBody>
      </p:sp>
    </p:spTree>
    <p:extLst>
      <p:ext uri="{BB962C8B-B14F-4D97-AF65-F5344CB8AC3E}">
        <p14:creationId xmlns:p14="http://schemas.microsoft.com/office/powerpoint/2010/main" val="3635870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C291254-4B38-4DC0-B3C1-A2C9997B513B}" type="datetime1">
              <a:rPr lang="en-US" smtClean="0"/>
              <a:t>05-Mar-20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F85E003-1C33-40C6-90FC-13AFB3BF83E5}" type="slidenum">
              <a:rPr lang="en-US" smtClean="0"/>
              <a:t>‹#›</a:t>
            </a:fld>
            <a:endParaRPr lang="en-US"/>
          </a:p>
        </p:txBody>
      </p:sp>
    </p:spTree>
    <p:extLst>
      <p:ext uri="{BB962C8B-B14F-4D97-AF65-F5344CB8AC3E}">
        <p14:creationId xmlns:p14="http://schemas.microsoft.com/office/powerpoint/2010/main" val="3719570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EBADBB-FF77-4375-A63E-86CAA319EA78}" type="datetime1">
              <a:rPr lang="en-US" smtClean="0"/>
              <a:t>05-Mar-20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85E003-1C33-40C6-90FC-13AFB3BF83E5}" type="slidenum">
              <a:rPr lang="en-US" smtClean="0"/>
              <a:t>‹#›</a:t>
            </a:fld>
            <a:endParaRPr lang="en-US"/>
          </a:p>
        </p:txBody>
      </p:sp>
    </p:spTree>
    <p:extLst>
      <p:ext uri="{BB962C8B-B14F-4D97-AF65-F5344CB8AC3E}">
        <p14:creationId xmlns:p14="http://schemas.microsoft.com/office/powerpoint/2010/main" val="370852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AA9C79D-0448-4B2D-9BEC-00F4110AB452}" type="datetime1">
              <a:rPr lang="en-US" smtClean="0"/>
              <a:t>05-Mar-20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F85E003-1C33-40C6-90FC-13AFB3BF83E5}"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801845"/>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7.png"/><Relationship Id="rId7" Type="http://schemas.openxmlformats.org/officeDocument/2006/relationships/package" Target="../embeddings/Microsoft_Excel_Worksheet1.xlsx"/><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5.emf"/><Relationship Id="rId5" Type="http://schemas.openxmlformats.org/officeDocument/2006/relationships/package" Target="../embeddings/Microsoft_Excel_Worksheet.xlsx"/><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C8193-865D-4E51-A369-CEED18E9910A}"/>
              </a:ext>
            </a:extLst>
          </p:cNvPr>
          <p:cNvSpPr>
            <a:spLocks noGrp="1"/>
          </p:cNvSpPr>
          <p:nvPr>
            <p:ph type="ctrTitle"/>
          </p:nvPr>
        </p:nvSpPr>
        <p:spPr/>
        <p:txBody>
          <a:bodyPr/>
          <a:lstStyle/>
          <a:p>
            <a:r>
              <a:rPr lang="en-US" dirty="0"/>
              <a:t>Customer </a:t>
            </a:r>
            <a:r>
              <a:rPr lang="en-GB" dirty="0"/>
              <a:t>Behaviour Analysis</a:t>
            </a:r>
            <a:r>
              <a:rPr lang="en-US" dirty="0"/>
              <a:t> and Prediction</a:t>
            </a:r>
          </a:p>
        </p:txBody>
      </p:sp>
      <p:sp>
        <p:nvSpPr>
          <p:cNvPr id="3" name="Subtitle 2">
            <a:extLst>
              <a:ext uri="{FF2B5EF4-FFF2-40B4-BE49-F238E27FC236}">
                <a16:creationId xmlns:a16="http://schemas.microsoft.com/office/drawing/2014/main" id="{A3A3248C-D42E-4836-8B26-D9E0BDF0F721}"/>
              </a:ext>
            </a:extLst>
          </p:cNvPr>
          <p:cNvSpPr>
            <a:spLocks noGrp="1"/>
          </p:cNvSpPr>
          <p:nvPr>
            <p:ph type="subTitle" idx="1"/>
          </p:nvPr>
        </p:nvSpPr>
        <p:spPr/>
        <p:txBody>
          <a:bodyPr/>
          <a:lstStyle/>
          <a:p>
            <a:r>
              <a:rPr lang="en-US" dirty="0"/>
              <a:t>- Sudharshan Paindi </a:t>
            </a:r>
            <a:r>
              <a:rPr lang="en-US" dirty="0" err="1"/>
              <a:t>jayakumar</a:t>
            </a:r>
            <a:endParaRPr lang="en-US" dirty="0"/>
          </a:p>
        </p:txBody>
      </p:sp>
      <p:sp>
        <p:nvSpPr>
          <p:cNvPr id="8" name="Title 1">
            <a:extLst>
              <a:ext uri="{FF2B5EF4-FFF2-40B4-BE49-F238E27FC236}">
                <a16:creationId xmlns:a16="http://schemas.microsoft.com/office/drawing/2014/main" id="{71F53C80-1D97-496E-9B41-0258A9A4033C}"/>
              </a:ext>
            </a:extLst>
          </p:cNvPr>
          <p:cNvSpPr txBox="1">
            <a:spLocks/>
          </p:cNvSpPr>
          <p:nvPr/>
        </p:nvSpPr>
        <p:spPr>
          <a:xfrm>
            <a:off x="1100051" y="758952"/>
            <a:ext cx="10058400" cy="356616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a:t>Customer </a:t>
            </a:r>
            <a:r>
              <a:rPr lang="en-GB"/>
              <a:t>Behaviour Analysis</a:t>
            </a:r>
            <a:r>
              <a:rPr lang="en-US"/>
              <a:t> and Prediction</a:t>
            </a:r>
            <a:endParaRPr lang="en-US" dirty="0"/>
          </a:p>
        </p:txBody>
      </p:sp>
      <p:sp>
        <p:nvSpPr>
          <p:cNvPr id="4" name="Slide Number Placeholder 3">
            <a:extLst>
              <a:ext uri="{FF2B5EF4-FFF2-40B4-BE49-F238E27FC236}">
                <a16:creationId xmlns:a16="http://schemas.microsoft.com/office/drawing/2014/main" id="{7845BC2D-9415-4A3D-9699-2DC3876CF1EB}"/>
              </a:ext>
            </a:extLst>
          </p:cNvPr>
          <p:cNvSpPr>
            <a:spLocks noGrp="1"/>
          </p:cNvSpPr>
          <p:nvPr>
            <p:ph type="sldNum" sz="quarter" idx="12"/>
          </p:nvPr>
        </p:nvSpPr>
        <p:spPr/>
        <p:txBody>
          <a:bodyPr/>
          <a:lstStyle/>
          <a:p>
            <a:fld id="{2F85E003-1C33-40C6-90FC-13AFB3BF83E5}" type="slidenum">
              <a:rPr lang="en-US" smtClean="0"/>
              <a:t>1</a:t>
            </a:fld>
            <a:endParaRPr lang="en-US" dirty="0"/>
          </a:p>
        </p:txBody>
      </p:sp>
    </p:spTree>
    <p:extLst>
      <p:ext uri="{BB962C8B-B14F-4D97-AF65-F5344CB8AC3E}">
        <p14:creationId xmlns:p14="http://schemas.microsoft.com/office/powerpoint/2010/main" val="3253441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A3FF-BBB8-476D-9407-9BAB92DAEE89}"/>
              </a:ext>
            </a:extLst>
          </p:cNvPr>
          <p:cNvSpPr>
            <a:spLocks noGrp="1"/>
          </p:cNvSpPr>
          <p:nvPr>
            <p:ph type="title" idx="4294967295"/>
          </p:nvPr>
        </p:nvSpPr>
        <p:spPr>
          <a:xfrm>
            <a:off x="452582" y="240195"/>
            <a:ext cx="9418638" cy="785813"/>
          </a:xfrm>
        </p:spPr>
        <p:txBody>
          <a:bodyPr/>
          <a:lstStyle/>
          <a:p>
            <a:r>
              <a:rPr lang="en-US" dirty="0"/>
              <a:t>Preprocessing for Prediction</a:t>
            </a:r>
          </a:p>
        </p:txBody>
      </p:sp>
      <p:sp>
        <p:nvSpPr>
          <p:cNvPr id="7" name="Content Placeholder 6">
            <a:extLst>
              <a:ext uri="{FF2B5EF4-FFF2-40B4-BE49-F238E27FC236}">
                <a16:creationId xmlns:a16="http://schemas.microsoft.com/office/drawing/2014/main" id="{EDCF6519-4032-4D54-80C3-7B64D5FC3868}"/>
              </a:ext>
            </a:extLst>
          </p:cNvPr>
          <p:cNvSpPr>
            <a:spLocks noGrp="1"/>
          </p:cNvSpPr>
          <p:nvPr>
            <p:ph idx="4294967295"/>
          </p:nvPr>
        </p:nvSpPr>
        <p:spPr>
          <a:xfrm>
            <a:off x="452582" y="2043762"/>
            <a:ext cx="10058400" cy="3054711"/>
          </a:xfrm>
        </p:spPr>
        <p:txBody>
          <a:bodyPr>
            <a:normAutofit/>
          </a:bodyPr>
          <a:lstStyle/>
          <a:p>
            <a:pPr algn="just">
              <a:buFont typeface="Wingdings" panose="05000000000000000000" pitchFamily="2" charset="2"/>
              <a:buChar char="Ø"/>
            </a:pPr>
            <a:r>
              <a:rPr lang="en-GB" dirty="0">
                <a:solidFill>
                  <a:schemeClr val="tx1"/>
                </a:solidFill>
              </a:rPr>
              <a:t> The rows from "company_log.csv“ were shuffled randomly.</a:t>
            </a:r>
          </a:p>
          <a:p>
            <a:pPr algn="just">
              <a:buFont typeface="Wingdings" panose="05000000000000000000" pitchFamily="2" charset="2"/>
              <a:buChar char="Ø"/>
            </a:pPr>
            <a:r>
              <a:rPr lang="en-GB" dirty="0">
                <a:solidFill>
                  <a:schemeClr val="tx1"/>
                </a:solidFill>
              </a:rPr>
              <a:t> The rows were then split into 75% of data as training data, 15% of data as validation data and 10% of data as test data</a:t>
            </a:r>
          </a:p>
          <a:p>
            <a:pPr algn="just">
              <a:buFont typeface="Wingdings" panose="05000000000000000000" pitchFamily="2" charset="2"/>
              <a:buChar char="Ø"/>
            </a:pPr>
            <a:r>
              <a:rPr lang="en-GB" dirty="0">
                <a:solidFill>
                  <a:schemeClr val="tx1"/>
                </a:solidFill>
              </a:rPr>
              <a:t> The training, validation and test data were stratified </a:t>
            </a:r>
            <a:r>
              <a:rPr lang="en-GB" dirty="0" err="1">
                <a:solidFill>
                  <a:schemeClr val="tx1"/>
                </a:solidFill>
              </a:rPr>
              <a:t>inorder</a:t>
            </a:r>
            <a:r>
              <a:rPr lang="en-GB" dirty="0">
                <a:solidFill>
                  <a:schemeClr val="tx1"/>
                </a:solidFill>
              </a:rPr>
              <a:t> to maintain the class ratio to avoid class imbalance</a:t>
            </a:r>
          </a:p>
          <a:p>
            <a:pPr algn="just">
              <a:buFont typeface="Wingdings" panose="05000000000000000000" pitchFamily="2" charset="2"/>
              <a:buChar char="Ø"/>
            </a:pPr>
            <a:r>
              <a:rPr lang="en-GB" dirty="0">
                <a:solidFill>
                  <a:schemeClr val="tx1"/>
                </a:solidFill>
              </a:rPr>
              <a:t> The features of training data were then standardised (zero mean and unit variance) and then the validation and test data were transformed using the transformation scale from the training data. Standardization is not necessary for our dataset as all the features are in the same unit</a:t>
            </a:r>
          </a:p>
        </p:txBody>
      </p:sp>
      <p:sp>
        <p:nvSpPr>
          <p:cNvPr id="3" name="Slide Number Placeholder 2">
            <a:extLst>
              <a:ext uri="{FF2B5EF4-FFF2-40B4-BE49-F238E27FC236}">
                <a16:creationId xmlns:a16="http://schemas.microsoft.com/office/drawing/2014/main" id="{2637D85C-A96B-4B04-BCED-13F4631D200D}"/>
              </a:ext>
            </a:extLst>
          </p:cNvPr>
          <p:cNvSpPr>
            <a:spLocks noGrp="1"/>
          </p:cNvSpPr>
          <p:nvPr>
            <p:ph type="sldNum" sz="quarter" idx="12"/>
          </p:nvPr>
        </p:nvSpPr>
        <p:spPr/>
        <p:txBody>
          <a:bodyPr/>
          <a:lstStyle/>
          <a:p>
            <a:fld id="{2F85E003-1C33-40C6-90FC-13AFB3BF83E5}" type="slidenum">
              <a:rPr lang="en-US" smtClean="0"/>
              <a:t>10</a:t>
            </a:fld>
            <a:endParaRPr lang="en-US"/>
          </a:p>
        </p:txBody>
      </p:sp>
    </p:spTree>
    <p:extLst>
      <p:ext uri="{BB962C8B-B14F-4D97-AF65-F5344CB8AC3E}">
        <p14:creationId xmlns:p14="http://schemas.microsoft.com/office/powerpoint/2010/main" val="712202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A3FF-BBB8-476D-9407-9BAB92DAEE89}"/>
              </a:ext>
            </a:extLst>
          </p:cNvPr>
          <p:cNvSpPr>
            <a:spLocks noGrp="1"/>
          </p:cNvSpPr>
          <p:nvPr>
            <p:ph type="title" idx="4294967295"/>
          </p:nvPr>
        </p:nvSpPr>
        <p:spPr>
          <a:xfrm>
            <a:off x="452582" y="240195"/>
            <a:ext cx="9418638" cy="785813"/>
          </a:xfrm>
        </p:spPr>
        <p:txBody>
          <a:bodyPr/>
          <a:lstStyle/>
          <a:p>
            <a:r>
              <a:rPr lang="en-US" dirty="0"/>
              <a:t>Logistic Regression</a:t>
            </a:r>
          </a:p>
        </p:txBody>
      </p:sp>
      <p:sp>
        <p:nvSpPr>
          <p:cNvPr id="6" name="TextBox 5">
            <a:extLst>
              <a:ext uri="{FF2B5EF4-FFF2-40B4-BE49-F238E27FC236}">
                <a16:creationId xmlns:a16="http://schemas.microsoft.com/office/drawing/2014/main" id="{D38B0C3F-44DA-4D94-9AC6-057C4F1F8CB9}"/>
              </a:ext>
            </a:extLst>
          </p:cNvPr>
          <p:cNvSpPr txBox="1"/>
          <p:nvPr/>
        </p:nvSpPr>
        <p:spPr>
          <a:xfrm>
            <a:off x="462539" y="1659285"/>
            <a:ext cx="6382327" cy="3539430"/>
          </a:xfrm>
          <a:prstGeom prst="rect">
            <a:avLst/>
          </a:prstGeom>
          <a:noFill/>
        </p:spPr>
        <p:txBody>
          <a:bodyPr wrap="square" rtlCol="0">
            <a:spAutoFit/>
          </a:bodyPr>
          <a:lstStyle/>
          <a:p>
            <a:pPr indent="0" algn="just">
              <a:lnSpc>
                <a:spcPct val="100000"/>
              </a:lnSpc>
              <a:spcBef>
                <a:spcPts val="0"/>
              </a:spcBef>
              <a:spcAft>
                <a:spcPts val="0"/>
              </a:spcAft>
            </a:pPr>
            <a:r>
              <a:rPr lang="en-GB" sz="1600" dirty="0"/>
              <a:t>Logistic Regression was initially leveraged as they are computationally fast (depends on the optimiser) compared to other methods and not memory hungry unlike neural networks.</a:t>
            </a:r>
          </a:p>
          <a:p>
            <a:pPr indent="0" algn="just">
              <a:lnSpc>
                <a:spcPct val="100000"/>
              </a:lnSpc>
              <a:spcBef>
                <a:spcPts val="0"/>
              </a:spcBef>
              <a:spcAft>
                <a:spcPts val="0"/>
              </a:spcAft>
            </a:pPr>
            <a:endParaRPr lang="en-GB" sz="1600" dirty="0"/>
          </a:p>
          <a:p>
            <a:pPr indent="0" algn="just">
              <a:lnSpc>
                <a:spcPct val="100000"/>
              </a:lnSpc>
              <a:spcBef>
                <a:spcPts val="0"/>
              </a:spcBef>
              <a:spcAft>
                <a:spcPts val="0"/>
              </a:spcAft>
            </a:pPr>
            <a:r>
              <a:rPr lang="en-GB" sz="1600" dirty="0"/>
              <a:t>Limited-memory </a:t>
            </a:r>
            <a:r>
              <a:rPr lang="en-GB" sz="1600" dirty="0" err="1"/>
              <a:t>Broyden</a:t>
            </a:r>
            <a:r>
              <a:rPr lang="en-GB" sz="1600" dirty="0"/>
              <a:t>–Fletcher–Goldfarb–</a:t>
            </a:r>
            <a:r>
              <a:rPr lang="en-GB" sz="1600" dirty="0" err="1"/>
              <a:t>Shanno</a:t>
            </a:r>
            <a:r>
              <a:rPr lang="en-GB" sz="1600" dirty="0"/>
              <a:t> (LBFGS) algorithm (Fast and efficient) was used for optimizing the loss function.</a:t>
            </a:r>
          </a:p>
          <a:p>
            <a:pPr indent="0" algn="just">
              <a:lnSpc>
                <a:spcPct val="100000"/>
              </a:lnSpc>
              <a:spcBef>
                <a:spcPts val="0"/>
              </a:spcBef>
              <a:spcAft>
                <a:spcPts val="0"/>
              </a:spcAft>
            </a:pPr>
            <a:endParaRPr lang="en-GB" sz="1600" dirty="0"/>
          </a:p>
          <a:p>
            <a:pPr indent="0" algn="just">
              <a:lnSpc>
                <a:spcPct val="100000"/>
              </a:lnSpc>
              <a:spcBef>
                <a:spcPts val="0"/>
              </a:spcBef>
              <a:spcAft>
                <a:spcPts val="0"/>
              </a:spcAft>
            </a:pPr>
            <a:r>
              <a:rPr lang="en-GB" sz="1600" dirty="0"/>
              <a:t>The accuracies obtained on the validation and test data are 98.59% and </a:t>
            </a:r>
            <a:r>
              <a:rPr lang="en-GB" sz="1600" b="1" dirty="0"/>
              <a:t>95.83% </a:t>
            </a:r>
            <a:r>
              <a:rPr lang="en-GB" sz="1600" dirty="0"/>
              <a:t>respectively.</a:t>
            </a:r>
          </a:p>
          <a:p>
            <a:pPr indent="0" algn="just">
              <a:lnSpc>
                <a:spcPct val="100000"/>
              </a:lnSpc>
              <a:spcBef>
                <a:spcPts val="0"/>
              </a:spcBef>
              <a:spcAft>
                <a:spcPts val="0"/>
              </a:spcAft>
            </a:pPr>
            <a:endParaRPr lang="en-GB" sz="1600" dirty="0"/>
          </a:p>
          <a:p>
            <a:pPr indent="0" algn="just">
              <a:lnSpc>
                <a:spcPct val="100000"/>
              </a:lnSpc>
              <a:spcBef>
                <a:spcPts val="0"/>
              </a:spcBef>
              <a:spcAft>
                <a:spcPts val="0"/>
              </a:spcAft>
            </a:pPr>
            <a:r>
              <a:rPr lang="en-GB" sz="1600" dirty="0"/>
              <a:t>It is interesting to see that we obtain 100% True Negatives.</a:t>
            </a:r>
          </a:p>
          <a:p>
            <a:pPr indent="0" algn="just">
              <a:lnSpc>
                <a:spcPct val="100000"/>
              </a:lnSpc>
              <a:spcBef>
                <a:spcPts val="0"/>
              </a:spcBef>
              <a:spcAft>
                <a:spcPts val="0"/>
              </a:spcAft>
            </a:pPr>
            <a:r>
              <a:rPr lang="en-GB" sz="1600" dirty="0"/>
              <a:t>The Receiver operating characteristic (ROC) curve is well away from the random classifier, implies the classifier is doing a pretty good job.</a:t>
            </a:r>
          </a:p>
          <a:p>
            <a:pPr indent="0" algn="just">
              <a:lnSpc>
                <a:spcPct val="100000"/>
              </a:lnSpc>
              <a:spcBef>
                <a:spcPts val="0"/>
              </a:spcBef>
              <a:spcAft>
                <a:spcPts val="0"/>
              </a:spcAft>
            </a:pPr>
            <a:endParaRPr lang="en-GB" sz="1600" dirty="0"/>
          </a:p>
        </p:txBody>
      </p:sp>
      <p:pic>
        <p:nvPicPr>
          <p:cNvPr id="18" name="Graphic 17">
            <a:extLst>
              <a:ext uri="{FF2B5EF4-FFF2-40B4-BE49-F238E27FC236}">
                <a16:creationId xmlns:a16="http://schemas.microsoft.com/office/drawing/2014/main" id="{DA7159D7-9D72-4845-B696-C6B7163639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36669" y="240195"/>
            <a:ext cx="4223183" cy="2815455"/>
          </a:xfrm>
          <a:prstGeom prst="rect">
            <a:avLst/>
          </a:prstGeom>
        </p:spPr>
      </p:pic>
      <p:pic>
        <p:nvPicPr>
          <p:cNvPr id="20" name="Graphic 19">
            <a:extLst>
              <a:ext uri="{FF2B5EF4-FFF2-40B4-BE49-F238E27FC236}">
                <a16:creationId xmlns:a16="http://schemas.microsoft.com/office/drawing/2014/main" id="{211D9E51-ED6B-4154-9C03-DE65D1A110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67061" y="3504776"/>
            <a:ext cx="3962400" cy="2641600"/>
          </a:xfrm>
          <a:prstGeom prst="rect">
            <a:avLst/>
          </a:prstGeom>
        </p:spPr>
      </p:pic>
      <p:sp>
        <p:nvSpPr>
          <p:cNvPr id="3" name="Slide Number Placeholder 2">
            <a:extLst>
              <a:ext uri="{FF2B5EF4-FFF2-40B4-BE49-F238E27FC236}">
                <a16:creationId xmlns:a16="http://schemas.microsoft.com/office/drawing/2014/main" id="{A9EBC860-CBB2-4854-9D2A-A2805CD6D934}"/>
              </a:ext>
            </a:extLst>
          </p:cNvPr>
          <p:cNvSpPr>
            <a:spLocks noGrp="1"/>
          </p:cNvSpPr>
          <p:nvPr>
            <p:ph type="sldNum" sz="quarter" idx="12"/>
          </p:nvPr>
        </p:nvSpPr>
        <p:spPr/>
        <p:txBody>
          <a:bodyPr/>
          <a:lstStyle/>
          <a:p>
            <a:fld id="{2F85E003-1C33-40C6-90FC-13AFB3BF83E5}" type="slidenum">
              <a:rPr lang="en-US" smtClean="0"/>
              <a:t>11</a:t>
            </a:fld>
            <a:endParaRPr lang="en-US"/>
          </a:p>
        </p:txBody>
      </p:sp>
    </p:spTree>
    <p:extLst>
      <p:ext uri="{BB962C8B-B14F-4D97-AF65-F5344CB8AC3E}">
        <p14:creationId xmlns:p14="http://schemas.microsoft.com/office/powerpoint/2010/main" val="1432813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A3FF-BBB8-476D-9407-9BAB92DAEE89}"/>
              </a:ext>
            </a:extLst>
          </p:cNvPr>
          <p:cNvSpPr>
            <a:spLocks noGrp="1"/>
          </p:cNvSpPr>
          <p:nvPr>
            <p:ph type="title" idx="4294967295"/>
          </p:nvPr>
        </p:nvSpPr>
        <p:spPr>
          <a:xfrm>
            <a:off x="452582" y="240195"/>
            <a:ext cx="10363200" cy="785813"/>
          </a:xfrm>
        </p:spPr>
        <p:txBody>
          <a:bodyPr>
            <a:normAutofit fontScale="90000"/>
          </a:bodyPr>
          <a:lstStyle/>
          <a:p>
            <a:r>
              <a:rPr lang="en-US" dirty="0"/>
              <a:t>K-NN, Gaussian Process and Neural Network</a:t>
            </a:r>
          </a:p>
        </p:txBody>
      </p:sp>
      <p:sp>
        <p:nvSpPr>
          <p:cNvPr id="6" name="TextBox 5">
            <a:extLst>
              <a:ext uri="{FF2B5EF4-FFF2-40B4-BE49-F238E27FC236}">
                <a16:creationId xmlns:a16="http://schemas.microsoft.com/office/drawing/2014/main" id="{D38B0C3F-44DA-4D94-9AC6-057C4F1F8CB9}"/>
              </a:ext>
            </a:extLst>
          </p:cNvPr>
          <p:cNvSpPr txBox="1"/>
          <p:nvPr/>
        </p:nvSpPr>
        <p:spPr>
          <a:xfrm>
            <a:off x="452582" y="1105362"/>
            <a:ext cx="7130474" cy="3785652"/>
          </a:xfrm>
          <a:prstGeom prst="rect">
            <a:avLst/>
          </a:prstGeom>
          <a:noFill/>
        </p:spPr>
        <p:txBody>
          <a:bodyPr wrap="square" rtlCol="0">
            <a:spAutoFit/>
          </a:bodyPr>
          <a:lstStyle/>
          <a:p>
            <a:pPr marL="285750" indent="-285750" algn="just">
              <a:lnSpc>
                <a:spcPct val="100000"/>
              </a:lnSpc>
              <a:spcBef>
                <a:spcPts val="0"/>
              </a:spcBef>
              <a:spcAft>
                <a:spcPts val="0"/>
              </a:spcAft>
              <a:buFont typeface="Wingdings" panose="05000000000000000000" pitchFamily="2" charset="2"/>
              <a:buChar char="§"/>
            </a:pPr>
            <a:r>
              <a:rPr lang="en-GB" sz="1600" dirty="0"/>
              <a:t>K-NN</a:t>
            </a:r>
          </a:p>
          <a:p>
            <a:pPr lvl="1" algn="just"/>
            <a:r>
              <a:rPr lang="en-GB" sz="1600" dirty="0"/>
              <a:t>With the help of validation set, #of neighbours (k) was found to be 1.</a:t>
            </a:r>
          </a:p>
          <a:p>
            <a:pPr lvl="1" algn="just"/>
            <a:r>
              <a:rPr lang="en-GB" sz="1600" dirty="0"/>
              <a:t>The accuracy obtained on the test data with k=1 is </a:t>
            </a:r>
            <a:r>
              <a:rPr lang="en-GB" sz="1600" b="1" dirty="0"/>
              <a:t>91.67%</a:t>
            </a:r>
          </a:p>
          <a:p>
            <a:pPr lvl="1" algn="just"/>
            <a:endParaRPr lang="en-GB" sz="1600" b="1" dirty="0"/>
          </a:p>
          <a:p>
            <a:pPr marL="285750" indent="-285750" algn="just">
              <a:lnSpc>
                <a:spcPct val="100000"/>
              </a:lnSpc>
              <a:spcBef>
                <a:spcPts val="0"/>
              </a:spcBef>
              <a:spcAft>
                <a:spcPts val="0"/>
              </a:spcAft>
              <a:buFont typeface="Wingdings" panose="05000000000000000000" pitchFamily="2" charset="2"/>
              <a:buChar char="§"/>
            </a:pPr>
            <a:r>
              <a:rPr lang="en-GB" sz="1600" dirty="0"/>
              <a:t>Gaussian Process</a:t>
            </a:r>
          </a:p>
          <a:p>
            <a:pPr lvl="1" algn="just"/>
            <a:r>
              <a:rPr lang="en-GB" sz="1600" dirty="0"/>
              <a:t>RBF kernel was leveraged.</a:t>
            </a:r>
          </a:p>
          <a:p>
            <a:pPr lvl="1" algn="just"/>
            <a:r>
              <a:rPr lang="en-GB" sz="1600" dirty="0"/>
              <a:t>The accuracy obtained on the test data is </a:t>
            </a:r>
            <a:r>
              <a:rPr lang="en-GB" sz="1600" b="1" dirty="0"/>
              <a:t>95.83%</a:t>
            </a:r>
          </a:p>
          <a:p>
            <a:pPr lvl="1" algn="just"/>
            <a:endParaRPr lang="en-GB" sz="1600" b="1" dirty="0"/>
          </a:p>
          <a:p>
            <a:pPr marL="285750" indent="-285750" algn="just">
              <a:lnSpc>
                <a:spcPct val="100000"/>
              </a:lnSpc>
              <a:spcBef>
                <a:spcPts val="0"/>
              </a:spcBef>
              <a:spcAft>
                <a:spcPts val="0"/>
              </a:spcAft>
              <a:buFont typeface="Wingdings" panose="05000000000000000000" pitchFamily="2" charset="2"/>
              <a:buChar char="§"/>
            </a:pPr>
            <a:r>
              <a:rPr lang="en-GB" sz="1600" dirty="0"/>
              <a:t>Neural Network</a:t>
            </a:r>
          </a:p>
          <a:p>
            <a:pPr lvl="1" algn="just"/>
            <a:r>
              <a:rPr lang="en-GB" sz="1600" dirty="0"/>
              <a:t>Optimal hidden units and layers were found using grid search on validation set and found to be 10 units on each of the 2 hidden layers.</a:t>
            </a:r>
          </a:p>
          <a:p>
            <a:pPr lvl="1" algn="just"/>
            <a:r>
              <a:rPr lang="en-GB" sz="1600" dirty="0"/>
              <a:t>The accuracy obtained on the test data is </a:t>
            </a:r>
            <a:r>
              <a:rPr lang="en-GB" sz="1600" b="1" dirty="0"/>
              <a:t>96.88%</a:t>
            </a:r>
          </a:p>
          <a:p>
            <a:pPr algn="just"/>
            <a:endParaRPr lang="en-GB" sz="1600" b="1" dirty="0"/>
          </a:p>
          <a:p>
            <a:pPr algn="just"/>
            <a:r>
              <a:rPr lang="en-GB" sz="1600" dirty="0"/>
              <a:t>The accuracy is best for the Neural network. But considering memory, time taken and comparable accuracy, Logistic Regression is the winner for this task.</a:t>
            </a:r>
          </a:p>
        </p:txBody>
      </p:sp>
      <p:pic>
        <p:nvPicPr>
          <p:cNvPr id="7" name="Graphic 6">
            <a:extLst>
              <a:ext uri="{FF2B5EF4-FFF2-40B4-BE49-F238E27FC236}">
                <a16:creationId xmlns:a16="http://schemas.microsoft.com/office/drawing/2014/main" id="{FF5B2B59-D19C-48DC-A630-D82D606C23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16129" y="1196452"/>
            <a:ext cx="4128654" cy="2752436"/>
          </a:xfrm>
          <a:prstGeom prst="rect">
            <a:avLst/>
          </a:prstGeom>
        </p:spPr>
      </p:pic>
      <p:sp>
        <p:nvSpPr>
          <p:cNvPr id="10" name="TextBox 9">
            <a:extLst>
              <a:ext uri="{FF2B5EF4-FFF2-40B4-BE49-F238E27FC236}">
                <a16:creationId xmlns:a16="http://schemas.microsoft.com/office/drawing/2014/main" id="{38C91E00-161F-4173-813A-3ED36BB1C37F}"/>
              </a:ext>
            </a:extLst>
          </p:cNvPr>
          <p:cNvSpPr txBox="1"/>
          <p:nvPr/>
        </p:nvSpPr>
        <p:spPr>
          <a:xfrm>
            <a:off x="452582" y="4761706"/>
            <a:ext cx="7130474" cy="1323439"/>
          </a:xfrm>
          <a:prstGeom prst="rect">
            <a:avLst/>
          </a:prstGeom>
          <a:noFill/>
        </p:spPr>
        <p:txBody>
          <a:bodyPr wrap="square" rtlCol="0">
            <a:spAutoFit/>
          </a:bodyPr>
          <a:lstStyle/>
          <a:p>
            <a:pPr algn="just">
              <a:lnSpc>
                <a:spcPct val="100000"/>
              </a:lnSpc>
              <a:spcBef>
                <a:spcPts val="0"/>
              </a:spcBef>
              <a:spcAft>
                <a:spcPts val="0"/>
              </a:spcAft>
            </a:pPr>
            <a:endParaRPr lang="en-GB" sz="1600" dirty="0"/>
          </a:p>
          <a:p>
            <a:pPr algn="just">
              <a:lnSpc>
                <a:spcPct val="100000"/>
              </a:lnSpc>
              <a:spcBef>
                <a:spcPts val="0"/>
              </a:spcBef>
              <a:spcAft>
                <a:spcPts val="0"/>
              </a:spcAft>
            </a:pPr>
            <a:r>
              <a:rPr lang="en-GB" sz="1600" dirty="0"/>
              <a:t>Area under the curve of Receiver operating characteristic (ROC) is not considered here for comparison because we are not dealing with medical data where the false negatives, false positives matter. </a:t>
            </a:r>
          </a:p>
          <a:p>
            <a:pPr algn="just">
              <a:lnSpc>
                <a:spcPct val="100000"/>
              </a:lnSpc>
              <a:spcBef>
                <a:spcPts val="0"/>
              </a:spcBef>
              <a:spcAft>
                <a:spcPts val="0"/>
              </a:spcAft>
            </a:pPr>
            <a:r>
              <a:rPr lang="en-GB" sz="1600" dirty="0"/>
              <a:t>So, here we are just interested in the accuracy.</a:t>
            </a:r>
          </a:p>
        </p:txBody>
      </p:sp>
      <p:sp>
        <p:nvSpPr>
          <p:cNvPr id="8" name="TextBox 7">
            <a:extLst>
              <a:ext uri="{FF2B5EF4-FFF2-40B4-BE49-F238E27FC236}">
                <a16:creationId xmlns:a16="http://schemas.microsoft.com/office/drawing/2014/main" id="{A332551E-A92D-43E8-9F08-94193C02C493}"/>
              </a:ext>
            </a:extLst>
          </p:cNvPr>
          <p:cNvSpPr txBox="1"/>
          <p:nvPr/>
        </p:nvSpPr>
        <p:spPr>
          <a:xfrm>
            <a:off x="9616757" y="3948888"/>
            <a:ext cx="1127232" cy="307777"/>
          </a:xfrm>
          <a:prstGeom prst="rect">
            <a:avLst/>
          </a:prstGeom>
          <a:noFill/>
        </p:spPr>
        <p:txBody>
          <a:bodyPr wrap="none" rtlCol="0">
            <a:spAutoFit/>
          </a:bodyPr>
          <a:lstStyle/>
          <a:p>
            <a:r>
              <a:rPr lang="en-GB" sz="1400" u="sng" dirty="0"/>
              <a:t>Search for ‘k’</a:t>
            </a:r>
          </a:p>
        </p:txBody>
      </p:sp>
      <p:sp>
        <p:nvSpPr>
          <p:cNvPr id="3" name="Slide Number Placeholder 2">
            <a:extLst>
              <a:ext uri="{FF2B5EF4-FFF2-40B4-BE49-F238E27FC236}">
                <a16:creationId xmlns:a16="http://schemas.microsoft.com/office/drawing/2014/main" id="{B5AE78CA-1DBA-4881-9A53-D1A66C98E311}"/>
              </a:ext>
            </a:extLst>
          </p:cNvPr>
          <p:cNvSpPr>
            <a:spLocks noGrp="1"/>
          </p:cNvSpPr>
          <p:nvPr>
            <p:ph type="sldNum" sz="quarter" idx="12"/>
          </p:nvPr>
        </p:nvSpPr>
        <p:spPr/>
        <p:txBody>
          <a:bodyPr/>
          <a:lstStyle/>
          <a:p>
            <a:fld id="{2F85E003-1C33-40C6-90FC-13AFB3BF83E5}" type="slidenum">
              <a:rPr lang="en-US" smtClean="0"/>
              <a:t>12</a:t>
            </a:fld>
            <a:endParaRPr lang="en-US"/>
          </a:p>
        </p:txBody>
      </p:sp>
    </p:spTree>
    <p:extLst>
      <p:ext uri="{BB962C8B-B14F-4D97-AF65-F5344CB8AC3E}">
        <p14:creationId xmlns:p14="http://schemas.microsoft.com/office/powerpoint/2010/main" val="2960704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A3FF-BBB8-476D-9407-9BAB92DAEE89}"/>
              </a:ext>
            </a:extLst>
          </p:cNvPr>
          <p:cNvSpPr>
            <a:spLocks noGrp="1"/>
          </p:cNvSpPr>
          <p:nvPr>
            <p:ph type="title" idx="4294967295"/>
          </p:nvPr>
        </p:nvSpPr>
        <p:spPr>
          <a:xfrm>
            <a:off x="452582" y="240195"/>
            <a:ext cx="9418638" cy="785813"/>
          </a:xfrm>
        </p:spPr>
        <p:txBody>
          <a:bodyPr/>
          <a:lstStyle/>
          <a:p>
            <a:r>
              <a:rPr lang="en-US" dirty="0"/>
              <a:t>Preprocessing for Exploratory Analysis</a:t>
            </a:r>
          </a:p>
        </p:txBody>
      </p:sp>
      <p:sp>
        <p:nvSpPr>
          <p:cNvPr id="7" name="Content Placeholder 6">
            <a:extLst>
              <a:ext uri="{FF2B5EF4-FFF2-40B4-BE49-F238E27FC236}">
                <a16:creationId xmlns:a16="http://schemas.microsoft.com/office/drawing/2014/main" id="{EDCF6519-4032-4D54-80C3-7B64D5FC3868}"/>
              </a:ext>
            </a:extLst>
          </p:cNvPr>
          <p:cNvSpPr>
            <a:spLocks noGrp="1"/>
          </p:cNvSpPr>
          <p:nvPr>
            <p:ph idx="4294967295"/>
          </p:nvPr>
        </p:nvSpPr>
        <p:spPr>
          <a:xfrm>
            <a:off x="544946" y="2034525"/>
            <a:ext cx="10926618" cy="3054711"/>
          </a:xfrm>
        </p:spPr>
        <p:txBody>
          <a:bodyPr>
            <a:normAutofit/>
          </a:bodyPr>
          <a:lstStyle/>
          <a:p>
            <a:pPr algn="just">
              <a:buFont typeface="Wingdings" panose="05000000000000000000" pitchFamily="2" charset="2"/>
              <a:buChar char="Ø"/>
            </a:pPr>
            <a:r>
              <a:rPr lang="en-GB" dirty="0">
                <a:solidFill>
                  <a:schemeClr val="tx1"/>
                </a:solidFill>
              </a:rPr>
              <a:t> “engagement_report.log” has been converted to usable values and stored in “company_log_title.csv”</a:t>
            </a:r>
          </a:p>
          <a:p>
            <a:pPr algn="just">
              <a:buFont typeface="Wingdings" panose="05000000000000000000" pitchFamily="2" charset="2"/>
              <a:buChar char="Ø"/>
            </a:pPr>
            <a:r>
              <a:rPr lang="en-GB" dirty="0">
                <a:solidFill>
                  <a:schemeClr val="tx1"/>
                </a:solidFill>
              </a:rPr>
              <a:t> Column “Company Type” has been converted to one-hot encoding and stored in “company_log_title.csv”</a:t>
            </a:r>
          </a:p>
          <a:p>
            <a:pPr algn="just">
              <a:buFont typeface="Wingdings" panose="05000000000000000000" pitchFamily="2" charset="2"/>
              <a:buChar char="Ø"/>
            </a:pPr>
            <a:r>
              <a:rPr lang="en-GB" dirty="0">
                <a:solidFill>
                  <a:schemeClr val="tx1"/>
                </a:solidFill>
              </a:rPr>
              <a:t> Column “</a:t>
            </a:r>
            <a:r>
              <a:rPr lang="en-US" dirty="0" err="1">
                <a:solidFill>
                  <a:schemeClr val="tx1"/>
                </a:solidFill>
              </a:rPr>
              <a:t>subscribed_after_free_trial</a:t>
            </a:r>
            <a:r>
              <a:rPr lang="en-US" dirty="0">
                <a:solidFill>
                  <a:schemeClr val="tx1"/>
                </a:solidFill>
              </a:rPr>
              <a:t>” has been converted from bool to binary values and stored in </a:t>
            </a:r>
            <a:r>
              <a:rPr lang="en-GB" dirty="0">
                <a:solidFill>
                  <a:schemeClr val="tx1"/>
                </a:solidFill>
              </a:rPr>
              <a:t>“company_log_title.csv”</a:t>
            </a:r>
          </a:p>
          <a:p>
            <a:pPr algn="just">
              <a:buFont typeface="Wingdings" panose="05000000000000000000" pitchFamily="2" charset="2"/>
              <a:buChar char="Ø"/>
            </a:pPr>
            <a:endParaRPr lang="en-GB" dirty="0">
              <a:solidFill>
                <a:schemeClr val="tx1"/>
              </a:solidFill>
            </a:endParaRPr>
          </a:p>
          <a:p>
            <a:pPr algn="just">
              <a:buFont typeface="Wingdings" panose="05000000000000000000" pitchFamily="2" charset="2"/>
              <a:buChar char="q"/>
            </a:pPr>
            <a:r>
              <a:rPr lang="en-GB" dirty="0">
                <a:solidFill>
                  <a:schemeClr val="tx1"/>
                </a:solidFill>
              </a:rPr>
              <a:t> Logging count were only available for 7 days. So, trial period has been assumed to be 7 days in our case.</a:t>
            </a:r>
          </a:p>
        </p:txBody>
      </p:sp>
      <p:sp>
        <p:nvSpPr>
          <p:cNvPr id="3" name="Slide Number Placeholder 2">
            <a:extLst>
              <a:ext uri="{FF2B5EF4-FFF2-40B4-BE49-F238E27FC236}">
                <a16:creationId xmlns:a16="http://schemas.microsoft.com/office/drawing/2014/main" id="{1376C890-046B-4B54-BA69-FF9383B2BE39}"/>
              </a:ext>
            </a:extLst>
          </p:cNvPr>
          <p:cNvSpPr>
            <a:spLocks noGrp="1"/>
          </p:cNvSpPr>
          <p:nvPr>
            <p:ph type="sldNum" sz="quarter" idx="12"/>
          </p:nvPr>
        </p:nvSpPr>
        <p:spPr/>
        <p:txBody>
          <a:bodyPr/>
          <a:lstStyle/>
          <a:p>
            <a:fld id="{2F85E003-1C33-40C6-90FC-13AFB3BF83E5}" type="slidenum">
              <a:rPr lang="en-US" smtClean="0"/>
              <a:t>2</a:t>
            </a:fld>
            <a:endParaRPr lang="en-US"/>
          </a:p>
        </p:txBody>
      </p:sp>
    </p:spTree>
    <p:extLst>
      <p:ext uri="{BB962C8B-B14F-4D97-AF65-F5344CB8AC3E}">
        <p14:creationId xmlns:p14="http://schemas.microsoft.com/office/powerpoint/2010/main" val="1715815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A3FF-BBB8-476D-9407-9BAB92DAEE89}"/>
              </a:ext>
            </a:extLst>
          </p:cNvPr>
          <p:cNvSpPr>
            <a:spLocks noGrp="1"/>
          </p:cNvSpPr>
          <p:nvPr>
            <p:ph type="title" idx="4294967295"/>
          </p:nvPr>
        </p:nvSpPr>
        <p:spPr>
          <a:xfrm>
            <a:off x="452582" y="240195"/>
            <a:ext cx="9418638" cy="785813"/>
          </a:xfrm>
        </p:spPr>
        <p:txBody>
          <a:bodyPr/>
          <a:lstStyle/>
          <a:p>
            <a:r>
              <a:rPr lang="en-US" dirty="0"/>
              <a:t>Research Questions</a:t>
            </a:r>
          </a:p>
        </p:txBody>
      </p:sp>
      <p:sp>
        <p:nvSpPr>
          <p:cNvPr id="7" name="Content Placeholder 6">
            <a:extLst>
              <a:ext uri="{FF2B5EF4-FFF2-40B4-BE49-F238E27FC236}">
                <a16:creationId xmlns:a16="http://schemas.microsoft.com/office/drawing/2014/main" id="{EDCF6519-4032-4D54-80C3-7B64D5FC3868}"/>
              </a:ext>
            </a:extLst>
          </p:cNvPr>
          <p:cNvSpPr>
            <a:spLocks noGrp="1"/>
          </p:cNvSpPr>
          <p:nvPr>
            <p:ph idx="4294967295"/>
          </p:nvPr>
        </p:nvSpPr>
        <p:spPr>
          <a:xfrm>
            <a:off x="452582" y="1257949"/>
            <a:ext cx="10058400" cy="4342101"/>
          </a:xfrm>
        </p:spPr>
        <p:txBody>
          <a:bodyPr/>
          <a:lstStyle/>
          <a:p>
            <a:pPr algn="just"/>
            <a:r>
              <a:rPr lang="en-GB" b="1" dirty="0">
                <a:solidFill>
                  <a:schemeClr val="tx1"/>
                </a:solidFill>
              </a:rPr>
              <a:t>1. Is there a correlation (between the day visits) and/or (between the day visits &amp; whether customers have subscribed or not)?</a:t>
            </a:r>
          </a:p>
          <a:p>
            <a:pPr algn="just"/>
            <a:endParaRPr lang="en-GB" dirty="0">
              <a:solidFill>
                <a:schemeClr val="tx1"/>
              </a:solidFill>
            </a:endParaRPr>
          </a:p>
          <a:p>
            <a:pPr algn="just"/>
            <a:endParaRPr lang="en-GB" dirty="0">
              <a:solidFill>
                <a:schemeClr val="tx1"/>
              </a:solidFill>
            </a:endParaRPr>
          </a:p>
        </p:txBody>
      </p:sp>
      <p:pic>
        <p:nvPicPr>
          <p:cNvPr id="9" name="Graphic 8">
            <a:extLst>
              <a:ext uri="{FF2B5EF4-FFF2-40B4-BE49-F238E27FC236}">
                <a16:creationId xmlns:a16="http://schemas.microsoft.com/office/drawing/2014/main" id="{6206DA73-82FE-400D-A662-736B88DAC7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0799" y="1561408"/>
            <a:ext cx="6031923" cy="4825538"/>
          </a:xfrm>
          <a:prstGeom prst="rect">
            <a:avLst/>
          </a:prstGeom>
        </p:spPr>
      </p:pic>
      <p:sp>
        <p:nvSpPr>
          <p:cNvPr id="13" name="TextBox 12">
            <a:extLst>
              <a:ext uri="{FF2B5EF4-FFF2-40B4-BE49-F238E27FC236}">
                <a16:creationId xmlns:a16="http://schemas.microsoft.com/office/drawing/2014/main" id="{55365112-B67C-4B6A-9BA8-90C82EC42DA5}"/>
              </a:ext>
            </a:extLst>
          </p:cNvPr>
          <p:cNvSpPr txBox="1"/>
          <p:nvPr/>
        </p:nvSpPr>
        <p:spPr>
          <a:xfrm>
            <a:off x="452582" y="2004291"/>
            <a:ext cx="5948217" cy="2308324"/>
          </a:xfrm>
          <a:prstGeom prst="rect">
            <a:avLst/>
          </a:prstGeom>
          <a:noFill/>
        </p:spPr>
        <p:txBody>
          <a:bodyPr wrap="square" rtlCol="0">
            <a:spAutoFit/>
          </a:bodyPr>
          <a:lstStyle/>
          <a:p>
            <a:pPr indent="0" algn="just">
              <a:lnSpc>
                <a:spcPct val="100000"/>
              </a:lnSpc>
              <a:spcBef>
                <a:spcPts val="0"/>
              </a:spcBef>
              <a:spcAft>
                <a:spcPts val="0"/>
              </a:spcAft>
            </a:pPr>
            <a:r>
              <a:rPr lang="en-GB" sz="1600" dirty="0"/>
              <a:t>From the correlation plot on the right side, it can be seen that the Pearson Correlation between the day visits (Day_0, Day_1….Day_6) are quite low (0.20-0.40) and therefore there is no strong evidence to conclude based on these. </a:t>
            </a:r>
          </a:p>
          <a:p>
            <a:pPr indent="0" algn="just">
              <a:lnSpc>
                <a:spcPct val="100000"/>
              </a:lnSpc>
              <a:spcBef>
                <a:spcPts val="0"/>
              </a:spcBef>
              <a:spcAft>
                <a:spcPts val="0"/>
              </a:spcAft>
            </a:pPr>
            <a:endParaRPr lang="en-GB" sz="1600" dirty="0"/>
          </a:p>
          <a:p>
            <a:pPr indent="0" algn="just">
              <a:lnSpc>
                <a:spcPct val="100000"/>
              </a:lnSpc>
              <a:spcBef>
                <a:spcPts val="0"/>
              </a:spcBef>
              <a:spcAft>
                <a:spcPts val="0"/>
              </a:spcAft>
            </a:pPr>
            <a:r>
              <a:rPr lang="en-GB" sz="1600" dirty="0"/>
              <a:t>The correlation between the day visits &amp; </a:t>
            </a:r>
            <a:r>
              <a:rPr lang="en-GB" sz="1600" dirty="0" err="1"/>
              <a:t>subscribed_after_trial</a:t>
            </a:r>
            <a:r>
              <a:rPr lang="en-GB" sz="1600" dirty="0"/>
              <a:t> is medium and relatively-slightly higher for (Day_5 &amp; </a:t>
            </a:r>
            <a:r>
              <a:rPr lang="en-GB" sz="1600" dirty="0" err="1"/>
              <a:t>subscribed_after_trial</a:t>
            </a:r>
            <a:r>
              <a:rPr lang="en-GB" sz="1600" dirty="0"/>
              <a:t>). So, there is relatively higher chance that the customers who visited on Day_5 would subscribe.</a:t>
            </a:r>
          </a:p>
        </p:txBody>
      </p:sp>
      <p:sp>
        <p:nvSpPr>
          <p:cNvPr id="3" name="Slide Number Placeholder 2">
            <a:extLst>
              <a:ext uri="{FF2B5EF4-FFF2-40B4-BE49-F238E27FC236}">
                <a16:creationId xmlns:a16="http://schemas.microsoft.com/office/drawing/2014/main" id="{BD00EBFE-BD59-4A2B-81E0-972C3AE21DF8}"/>
              </a:ext>
            </a:extLst>
          </p:cNvPr>
          <p:cNvSpPr>
            <a:spLocks noGrp="1"/>
          </p:cNvSpPr>
          <p:nvPr>
            <p:ph type="sldNum" sz="quarter" idx="12"/>
          </p:nvPr>
        </p:nvSpPr>
        <p:spPr/>
        <p:txBody>
          <a:bodyPr/>
          <a:lstStyle/>
          <a:p>
            <a:fld id="{2F85E003-1C33-40C6-90FC-13AFB3BF83E5}" type="slidenum">
              <a:rPr lang="en-US" smtClean="0"/>
              <a:t>3</a:t>
            </a:fld>
            <a:endParaRPr lang="en-US"/>
          </a:p>
        </p:txBody>
      </p:sp>
    </p:spTree>
    <p:extLst>
      <p:ext uri="{BB962C8B-B14F-4D97-AF65-F5344CB8AC3E}">
        <p14:creationId xmlns:p14="http://schemas.microsoft.com/office/powerpoint/2010/main" val="138576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FF4A5B-FD54-4B5E-90DA-48FD13086A05}"/>
              </a:ext>
            </a:extLst>
          </p:cNvPr>
          <p:cNvSpPr txBox="1">
            <a:spLocks/>
          </p:cNvSpPr>
          <p:nvPr/>
        </p:nvSpPr>
        <p:spPr>
          <a:xfrm>
            <a:off x="452582" y="240195"/>
            <a:ext cx="9418638" cy="785813"/>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Research Questions (Contd.)</a:t>
            </a:r>
          </a:p>
        </p:txBody>
      </p:sp>
      <p:sp>
        <p:nvSpPr>
          <p:cNvPr id="5" name="Content Placeholder 6">
            <a:extLst>
              <a:ext uri="{FF2B5EF4-FFF2-40B4-BE49-F238E27FC236}">
                <a16:creationId xmlns:a16="http://schemas.microsoft.com/office/drawing/2014/main" id="{FCCDB5FB-CD51-4177-B88E-C0182303F377}"/>
              </a:ext>
            </a:extLst>
          </p:cNvPr>
          <p:cNvSpPr txBox="1">
            <a:spLocks/>
          </p:cNvSpPr>
          <p:nvPr/>
        </p:nvSpPr>
        <p:spPr>
          <a:xfrm>
            <a:off x="452581" y="1257949"/>
            <a:ext cx="10344727" cy="434210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r>
              <a:rPr lang="en-GB" b="1" dirty="0">
                <a:solidFill>
                  <a:schemeClr val="tx1"/>
                </a:solidFill>
              </a:rPr>
              <a:t>2. Do the customers who are likely to subscribe visit more often compared to the customers who aren’t likely to subscribe?</a:t>
            </a:r>
            <a:endParaRPr lang="en-GB" dirty="0">
              <a:solidFill>
                <a:schemeClr val="tx1"/>
              </a:solidFill>
            </a:endParaRPr>
          </a:p>
          <a:p>
            <a:pPr algn="just"/>
            <a:endParaRPr lang="en-GB" dirty="0">
              <a:solidFill>
                <a:schemeClr val="tx1"/>
              </a:solidFill>
            </a:endParaRPr>
          </a:p>
        </p:txBody>
      </p:sp>
      <p:pic>
        <p:nvPicPr>
          <p:cNvPr id="6" name="Graphic 5">
            <a:extLst>
              <a:ext uri="{FF2B5EF4-FFF2-40B4-BE49-F238E27FC236}">
                <a16:creationId xmlns:a16="http://schemas.microsoft.com/office/drawing/2014/main" id="{BC19D878-AC7A-4E87-AE14-6DEEEA6D01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11" y="2182861"/>
            <a:ext cx="4110182" cy="3523014"/>
          </a:xfrm>
          <a:prstGeom prst="rect">
            <a:avLst/>
          </a:prstGeom>
        </p:spPr>
      </p:pic>
      <p:pic>
        <p:nvPicPr>
          <p:cNvPr id="9" name="Graphic 8">
            <a:extLst>
              <a:ext uri="{FF2B5EF4-FFF2-40B4-BE49-F238E27FC236}">
                <a16:creationId xmlns:a16="http://schemas.microsoft.com/office/drawing/2014/main" id="{7A215A2F-E09F-4E2D-A50D-1E7D8C55B8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17821" y="2159110"/>
            <a:ext cx="4107179" cy="3520440"/>
          </a:xfrm>
          <a:prstGeom prst="rect">
            <a:avLst/>
          </a:prstGeom>
        </p:spPr>
      </p:pic>
      <p:pic>
        <p:nvPicPr>
          <p:cNvPr id="11" name="Graphic 10">
            <a:extLst>
              <a:ext uri="{FF2B5EF4-FFF2-40B4-BE49-F238E27FC236}">
                <a16:creationId xmlns:a16="http://schemas.microsoft.com/office/drawing/2014/main" id="{E2C4E7E9-B404-4714-B51C-AA24E599D0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8136" y="2182861"/>
            <a:ext cx="4107180" cy="3520440"/>
          </a:xfrm>
          <a:prstGeom prst="rect">
            <a:avLst/>
          </a:prstGeom>
        </p:spPr>
      </p:pic>
      <p:sp>
        <p:nvSpPr>
          <p:cNvPr id="12" name="TextBox 11">
            <a:extLst>
              <a:ext uri="{FF2B5EF4-FFF2-40B4-BE49-F238E27FC236}">
                <a16:creationId xmlns:a16="http://schemas.microsoft.com/office/drawing/2014/main" id="{BBED60A5-55B4-444C-ADD0-03A5E76CF7FA}"/>
              </a:ext>
            </a:extLst>
          </p:cNvPr>
          <p:cNvSpPr txBox="1"/>
          <p:nvPr/>
        </p:nvSpPr>
        <p:spPr>
          <a:xfrm>
            <a:off x="3288094" y="5831991"/>
            <a:ext cx="5615812" cy="369332"/>
          </a:xfrm>
          <a:prstGeom prst="rect">
            <a:avLst/>
          </a:prstGeom>
          <a:noFill/>
        </p:spPr>
        <p:txBody>
          <a:bodyPr wrap="square" rtlCol="0">
            <a:spAutoFit/>
          </a:bodyPr>
          <a:lstStyle/>
          <a:p>
            <a:r>
              <a:rPr lang="en-GB" dirty="0"/>
              <a:t>0 -&gt; Not Subscribed ; 1 -&gt; Subscribed after free trial period</a:t>
            </a:r>
          </a:p>
        </p:txBody>
      </p:sp>
      <p:sp>
        <p:nvSpPr>
          <p:cNvPr id="2" name="Slide Number Placeholder 1">
            <a:extLst>
              <a:ext uri="{FF2B5EF4-FFF2-40B4-BE49-F238E27FC236}">
                <a16:creationId xmlns:a16="http://schemas.microsoft.com/office/drawing/2014/main" id="{D19C87F3-C3A8-4F1E-BCA1-B616355FB1D3}"/>
              </a:ext>
            </a:extLst>
          </p:cNvPr>
          <p:cNvSpPr>
            <a:spLocks noGrp="1"/>
          </p:cNvSpPr>
          <p:nvPr>
            <p:ph type="sldNum" sz="quarter" idx="12"/>
          </p:nvPr>
        </p:nvSpPr>
        <p:spPr/>
        <p:txBody>
          <a:bodyPr/>
          <a:lstStyle/>
          <a:p>
            <a:fld id="{2F85E003-1C33-40C6-90FC-13AFB3BF83E5}" type="slidenum">
              <a:rPr lang="en-US" smtClean="0"/>
              <a:t>4</a:t>
            </a:fld>
            <a:endParaRPr lang="en-US"/>
          </a:p>
        </p:txBody>
      </p:sp>
    </p:spTree>
    <p:extLst>
      <p:ext uri="{BB962C8B-B14F-4D97-AF65-F5344CB8AC3E}">
        <p14:creationId xmlns:p14="http://schemas.microsoft.com/office/powerpoint/2010/main" val="4211108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FF4A5B-FD54-4B5E-90DA-48FD13086A05}"/>
              </a:ext>
            </a:extLst>
          </p:cNvPr>
          <p:cNvSpPr txBox="1">
            <a:spLocks/>
          </p:cNvSpPr>
          <p:nvPr/>
        </p:nvSpPr>
        <p:spPr>
          <a:xfrm>
            <a:off x="452582" y="240195"/>
            <a:ext cx="9418638" cy="785813"/>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Research Questions (Contd.)</a:t>
            </a:r>
          </a:p>
        </p:txBody>
      </p:sp>
      <p:pic>
        <p:nvPicPr>
          <p:cNvPr id="3" name="Graphic 2">
            <a:extLst>
              <a:ext uri="{FF2B5EF4-FFF2-40B4-BE49-F238E27FC236}">
                <a16:creationId xmlns:a16="http://schemas.microsoft.com/office/drawing/2014/main" id="{C49E3C54-0752-47F9-A4A2-2F050C999F7B}"/>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416" y="1662815"/>
            <a:ext cx="4114800" cy="3520440"/>
          </a:xfrm>
          <a:prstGeom prst="rect">
            <a:avLst/>
          </a:prstGeom>
        </p:spPr>
      </p:pic>
      <p:pic>
        <p:nvPicPr>
          <p:cNvPr id="8" name="Graphic 7">
            <a:extLst>
              <a:ext uri="{FF2B5EF4-FFF2-40B4-BE49-F238E27FC236}">
                <a16:creationId xmlns:a16="http://schemas.microsoft.com/office/drawing/2014/main" id="{7C25ED2D-4996-4DA4-808D-EA3C7809BAF6}"/>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2615" y="1662815"/>
            <a:ext cx="4114800" cy="3520440"/>
          </a:xfrm>
          <a:prstGeom prst="rect">
            <a:avLst/>
          </a:prstGeom>
        </p:spPr>
      </p:pic>
      <p:pic>
        <p:nvPicPr>
          <p:cNvPr id="12" name="Graphic 11">
            <a:extLst>
              <a:ext uri="{FF2B5EF4-FFF2-40B4-BE49-F238E27FC236}">
                <a16:creationId xmlns:a16="http://schemas.microsoft.com/office/drawing/2014/main" id="{13754EEA-E874-41F0-BF2D-E844C5D8CDE9}"/>
              </a:ext>
            </a:extLst>
          </p:cNvPr>
          <p:cNvPicPr>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40645" y="1662815"/>
            <a:ext cx="4114800" cy="3520440"/>
          </a:xfrm>
          <a:prstGeom prst="rect">
            <a:avLst/>
          </a:prstGeom>
        </p:spPr>
      </p:pic>
      <p:sp>
        <p:nvSpPr>
          <p:cNvPr id="2" name="Slide Number Placeholder 1">
            <a:extLst>
              <a:ext uri="{FF2B5EF4-FFF2-40B4-BE49-F238E27FC236}">
                <a16:creationId xmlns:a16="http://schemas.microsoft.com/office/drawing/2014/main" id="{340554E9-1E76-4BB9-A7D2-993C1E25708C}"/>
              </a:ext>
            </a:extLst>
          </p:cNvPr>
          <p:cNvSpPr>
            <a:spLocks noGrp="1"/>
          </p:cNvSpPr>
          <p:nvPr>
            <p:ph type="sldNum" sz="quarter" idx="12"/>
          </p:nvPr>
        </p:nvSpPr>
        <p:spPr/>
        <p:txBody>
          <a:bodyPr/>
          <a:lstStyle/>
          <a:p>
            <a:fld id="{2F85E003-1C33-40C6-90FC-13AFB3BF83E5}" type="slidenum">
              <a:rPr lang="en-US" smtClean="0"/>
              <a:t>5</a:t>
            </a:fld>
            <a:endParaRPr lang="en-US"/>
          </a:p>
        </p:txBody>
      </p:sp>
    </p:spTree>
    <p:extLst>
      <p:ext uri="{BB962C8B-B14F-4D97-AF65-F5344CB8AC3E}">
        <p14:creationId xmlns:p14="http://schemas.microsoft.com/office/powerpoint/2010/main" val="118322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FF4A5B-FD54-4B5E-90DA-48FD13086A05}"/>
              </a:ext>
            </a:extLst>
          </p:cNvPr>
          <p:cNvSpPr txBox="1">
            <a:spLocks/>
          </p:cNvSpPr>
          <p:nvPr/>
        </p:nvSpPr>
        <p:spPr>
          <a:xfrm>
            <a:off x="452582" y="240195"/>
            <a:ext cx="9418638" cy="785813"/>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Research Questions (Contd.)</a:t>
            </a:r>
          </a:p>
        </p:txBody>
      </p:sp>
      <p:pic>
        <p:nvPicPr>
          <p:cNvPr id="5" name="Graphic 4">
            <a:extLst>
              <a:ext uri="{FF2B5EF4-FFF2-40B4-BE49-F238E27FC236}">
                <a16:creationId xmlns:a16="http://schemas.microsoft.com/office/drawing/2014/main" id="{D73FF754-B161-4455-82AC-FA80BD3B20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3818" y="2734447"/>
            <a:ext cx="4248727" cy="3641766"/>
          </a:xfrm>
          <a:prstGeom prst="rect">
            <a:avLst/>
          </a:prstGeom>
        </p:spPr>
      </p:pic>
      <p:sp>
        <p:nvSpPr>
          <p:cNvPr id="9" name="TextBox 8">
            <a:extLst>
              <a:ext uri="{FF2B5EF4-FFF2-40B4-BE49-F238E27FC236}">
                <a16:creationId xmlns:a16="http://schemas.microsoft.com/office/drawing/2014/main" id="{6675F0C3-3294-4951-B4BA-90DFB5DDEF08}"/>
              </a:ext>
            </a:extLst>
          </p:cNvPr>
          <p:cNvSpPr txBox="1"/>
          <p:nvPr/>
        </p:nvSpPr>
        <p:spPr>
          <a:xfrm>
            <a:off x="452582" y="2844073"/>
            <a:ext cx="6650182" cy="3539430"/>
          </a:xfrm>
          <a:prstGeom prst="rect">
            <a:avLst/>
          </a:prstGeom>
          <a:noFill/>
        </p:spPr>
        <p:txBody>
          <a:bodyPr wrap="square" rtlCol="0">
            <a:spAutoFit/>
          </a:bodyPr>
          <a:lstStyle/>
          <a:p>
            <a:pPr indent="0" algn="just">
              <a:lnSpc>
                <a:spcPct val="100000"/>
              </a:lnSpc>
              <a:spcBef>
                <a:spcPts val="0"/>
              </a:spcBef>
              <a:spcAft>
                <a:spcPts val="0"/>
              </a:spcAft>
            </a:pPr>
            <a:r>
              <a:rPr lang="en-GB" sz="1600" dirty="0"/>
              <a:t>It can be deciphered from the plots of seven days that the customers who visit often (3-5 times) are likely to subscribe. The same can be confirmed from the above tables.</a:t>
            </a:r>
          </a:p>
          <a:p>
            <a:pPr indent="0" algn="just">
              <a:lnSpc>
                <a:spcPct val="100000"/>
              </a:lnSpc>
              <a:spcBef>
                <a:spcPts val="0"/>
              </a:spcBef>
              <a:spcAft>
                <a:spcPts val="0"/>
              </a:spcAft>
            </a:pPr>
            <a:endParaRPr lang="en-GB" sz="1600" dirty="0"/>
          </a:p>
          <a:p>
            <a:pPr indent="0" algn="just">
              <a:lnSpc>
                <a:spcPct val="100000"/>
              </a:lnSpc>
              <a:spcBef>
                <a:spcPts val="0"/>
              </a:spcBef>
              <a:spcAft>
                <a:spcPts val="0"/>
              </a:spcAft>
            </a:pPr>
            <a:r>
              <a:rPr lang="en-GB" sz="1600" dirty="0"/>
              <a:t>A feedback form can be sent to customers who visit less often (from day_0 to day_2) after 3 days of trial period through email asking what do they think about the services/system and how it can be improved, whether they are considering to subscribe, if not, why.</a:t>
            </a:r>
          </a:p>
          <a:p>
            <a:pPr indent="0" algn="just">
              <a:lnSpc>
                <a:spcPct val="100000"/>
              </a:lnSpc>
              <a:spcBef>
                <a:spcPts val="0"/>
              </a:spcBef>
              <a:spcAft>
                <a:spcPts val="0"/>
              </a:spcAft>
            </a:pPr>
            <a:endParaRPr lang="en-GB" sz="1600" dirty="0"/>
          </a:p>
          <a:p>
            <a:pPr indent="0" algn="just">
              <a:lnSpc>
                <a:spcPct val="100000"/>
              </a:lnSpc>
              <a:spcBef>
                <a:spcPts val="0"/>
              </a:spcBef>
              <a:spcAft>
                <a:spcPts val="0"/>
              </a:spcAft>
            </a:pPr>
            <a:r>
              <a:rPr lang="en-GB" sz="1600" b="1" dirty="0"/>
              <a:t>Note: </a:t>
            </a:r>
            <a:r>
              <a:rPr lang="en-GB" sz="1600" dirty="0"/>
              <a:t>Analysing through this method is not feasible (it’s hard to plot 20 graphs and interpret) especially when we need to consider longer histories, for instance 20 days instead of 7 days).</a:t>
            </a:r>
          </a:p>
          <a:p>
            <a:pPr indent="0" algn="just">
              <a:lnSpc>
                <a:spcPct val="100000"/>
              </a:lnSpc>
              <a:spcBef>
                <a:spcPts val="0"/>
              </a:spcBef>
              <a:spcAft>
                <a:spcPts val="0"/>
              </a:spcAft>
            </a:pPr>
            <a:endParaRPr lang="en-GB" sz="1600" dirty="0"/>
          </a:p>
          <a:p>
            <a:pPr indent="0" algn="just">
              <a:lnSpc>
                <a:spcPct val="100000"/>
              </a:lnSpc>
              <a:spcBef>
                <a:spcPts val="0"/>
              </a:spcBef>
              <a:spcAft>
                <a:spcPts val="0"/>
              </a:spcAft>
            </a:pPr>
            <a:r>
              <a:rPr lang="en-GB" sz="1600" dirty="0"/>
              <a:t>In that case, we can analyse through 3D graph method.</a:t>
            </a:r>
          </a:p>
        </p:txBody>
      </p:sp>
      <p:graphicFrame>
        <p:nvGraphicFramePr>
          <p:cNvPr id="11" name="Object 10">
            <a:extLst>
              <a:ext uri="{FF2B5EF4-FFF2-40B4-BE49-F238E27FC236}">
                <a16:creationId xmlns:a16="http://schemas.microsoft.com/office/drawing/2014/main" id="{4FE9F9BB-FF07-42E3-9C5C-148FCD835336}"/>
              </a:ext>
            </a:extLst>
          </p:cNvPr>
          <p:cNvGraphicFramePr>
            <a:graphicFrameLocks noChangeAspect="1"/>
          </p:cNvGraphicFramePr>
          <p:nvPr>
            <p:extLst>
              <p:ext uri="{D42A27DB-BD31-4B8C-83A1-F6EECF244321}">
                <p14:modId xmlns:p14="http://schemas.microsoft.com/office/powerpoint/2010/main" val="1436432463"/>
              </p:ext>
            </p:extLst>
          </p:nvPr>
        </p:nvGraphicFramePr>
        <p:xfrm>
          <a:off x="535709" y="1166818"/>
          <a:ext cx="4884737" cy="1287463"/>
        </p:xfrm>
        <a:graphic>
          <a:graphicData uri="http://schemas.openxmlformats.org/presentationml/2006/ole">
            <mc:AlternateContent xmlns:mc="http://schemas.openxmlformats.org/markup-compatibility/2006">
              <mc:Choice xmlns:v="urn:schemas-microsoft-com:vml" Requires="v">
                <p:oleObj spid="_x0000_s1073" name="Worksheet" r:id="rId5" imgW="4884597" imgH="1287741" progId="Excel.Sheet.12">
                  <p:embed/>
                </p:oleObj>
              </mc:Choice>
              <mc:Fallback>
                <p:oleObj name="Worksheet" r:id="rId5" imgW="4884597" imgH="1287741" progId="Excel.Sheet.12">
                  <p:embed/>
                  <p:pic>
                    <p:nvPicPr>
                      <p:cNvPr id="0" name=""/>
                      <p:cNvPicPr/>
                      <p:nvPr/>
                    </p:nvPicPr>
                    <p:blipFill>
                      <a:blip r:embed="rId6"/>
                      <a:stretch>
                        <a:fillRect/>
                      </a:stretch>
                    </p:blipFill>
                    <p:spPr>
                      <a:xfrm>
                        <a:off x="535709" y="1166818"/>
                        <a:ext cx="4884737" cy="1287463"/>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1F6B40FA-A780-4A37-9AF2-2E371834D037}"/>
              </a:ext>
            </a:extLst>
          </p:cNvPr>
          <p:cNvGraphicFramePr>
            <a:graphicFrameLocks noChangeAspect="1"/>
          </p:cNvGraphicFramePr>
          <p:nvPr>
            <p:extLst>
              <p:ext uri="{D42A27DB-BD31-4B8C-83A1-F6EECF244321}">
                <p14:modId xmlns:p14="http://schemas.microsoft.com/office/powerpoint/2010/main" val="638228119"/>
              </p:ext>
            </p:extLst>
          </p:nvPr>
        </p:nvGraphicFramePr>
        <p:xfrm>
          <a:off x="6405277" y="1307462"/>
          <a:ext cx="4884737" cy="922337"/>
        </p:xfrm>
        <a:graphic>
          <a:graphicData uri="http://schemas.openxmlformats.org/presentationml/2006/ole">
            <mc:AlternateContent xmlns:mc="http://schemas.openxmlformats.org/markup-compatibility/2006">
              <mc:Choice xmlns:v="urn:schemas-microsoft-com:vml" Requires="v">
                <p:oleObj spid="_x0000_s1074" name="Worksheet" r:id="rId7" imgW="4884597" imgH="921886" progId="Excel.Sheet.12">
                  <p:embed/>
                </p:oleObj>
              </mc:Choice>
              <mc:Fallback>
                <p:oleObj name="Worksheet" r:id="rId7" imgW="4884597" imgH="921886" progId="Excel.Sheet.12">
                  <p:embed/>
                  <p:pic>
                    <p:nvPicPr>
                      <p:cNvPr id="0" name=""/>
                      <p:cNvPicPr/>
                      <p:nvPr/>
                    </p:nvPicPr>
                    <p:blipFill>
                      <a:blip r:embed="rId8"/>
                      <a:stretch>
                        <a:fillRect/>
                      </a:stretch>
                    </p:blipFill>
                    <p:spPr>
                      <a:xfrm>
                        <a:off x="6405277" y="1307462"/>
                        <a:ext cx="4884737" cy="922337"/>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A6528027-CF50-4F3E-9142-151E11F69D91}"/>
              </a:ext>
            </a:extLst>
          </p:cNvPr>
          <p:cNvSpPr txBox="1"/>
          <p:nvPr/>
        </p:nvSpPr>
        <p:spPr>
          <a:xfrm>
            <a:off x="1089891" y="2417917"/>
            <a:ext cx="3388043" cy="307777"/>
          </a:xfrm>
          <a:prstGeom prst="rect">
            <a:avLst/>
          </a:prstGeom>
          <a:noFill/>
        </p:spPr>
        <p:txBody>
          <a:bodyPr wrap="none" rtlCol="0">
            <a:spAutoFit/>
          </a:bodyPr>
          <a:lstStyle/>
          <a:p>
            <a:r>
              <a:rPr lang="en-GB" sz="1400" u="sng" dirty="0"/>
              <a:t>Customers who subscribed after trial period</a:t>
            </a:r>
          </a:p>
        </p:txBody>
      </p:sp>
      <p:sp>
        <p:nvSpPr>
          <p:cNvPr id="15" name="TextBox 14">
            <a:extLst>
              <a:ext uri="{FF2B5EF4-FFF2-40B4-BE49-F238E27FC236}">
                <a16:creationId xmlns:a16="http://schemas.microsoft.com/office/drawing/2014/main" id="{B1EB3777-FD81-4BF1-B950-4CFD74687B49}"/>
              </a:ext>
            </a:extLst>
          </p:cNvPr>
          <p:cNvSpPr txBox="1"/>
          <p:nvPr/>
        </p:nvSpPr>
        <p:spPr>
          <a:xfrm>
            <a:off x="6917982" y="2345625"/>
            <a:ext cx="3859326" cy="307777"/>
          </a:xfrm>
          <a:prstGeom prst="rect">
            <a:avLst/>
          </a:prstGeom>
          <a:noFill/>
        </p:spPr>
        <p:txBody>
          <a:bodyPr wrap="none" rtlCol="0">
            <a:spAutoFit/>
          </a:bodyPr>
          <a:lstStyle/>
          <a:p>
            <a:r>
              <a:rPr lang="en-GB" sz="1400" u="sng" dirty="0"/>
              <a:t>Customers who didn’t subscribe after trial period</a:t>
            </a:r>
          </a:p>
        </p:txBody>
      </p:sp>
      <p:sp>
        <p:nvSpPr>
          <p:cNvPr id="2" name="Slide Number Placeholder 1">
            <a:extLst>
              <a:ext uri="{FF2B5EF4-FFF2-40B4-BE49-F238E27FC236}">
                <a16:creationId xmlns:a16="http://schemas.microsoft.com/office/drawing/2014/main" id="{4D69B603-1D79-4118-870A-FE745BBEF237}"/>
              </a:ext>
            </a:extLst>
          </p:cNvPr>
          <p:cNvSpPr>
            <a:spLocks noGrp="1"/>
          </p:cNvSpPr>
          <p:nvPr>
            <p:ph type="sldNum" sz="quarter" idx="12"/>
          </p:nvPr>
        </p:nvSpPr>
        <p:spPr/>
        <p:txBody>
          <a:bodyPr/>
          <a:lstStyle/>
          <a:p>
            <a:fld id="{2F85E003-1C33-40C6-90FC-13AFB3BF83E5}" type="slidenum">
              <a:rPr lang="en-US" smtClean="0"/>
              <a:t>6</a:t>
            </a:fld>
            <a:endParaRPr lang="en-US"/>
          </a:p>
        </p:txBody>
      </p:sp>
    </p:spTree>
    <p:extLst>
      <p:ext uri="{BB962C8B-B14F-4D97-AF65-F5344CB8AC3E}">
        <p14:creationId xmlns:p14="http://schemas.microsoft.com/office/powerpoint/2010/main" val="263103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5550860-F0AC-4F92-AC66-E31B73780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764" y="1175633"/>
            <a:ext cx="6756394" cy="5405115"/>
          </a:xfrm>
          <a:prstGeom prst="rect">
            <a:avLst/>
          </a:prstGeom>
        </p:spPr>
      </p:pic>
      <p:pic>
        <p:nvPicPr>
          <p:cNvPr id="13" name="Picture 12">
            <a:extLst>
              <a:ext uri="{FF2B5EF4-FFF2-40B4-BE49-F238E27FC236}">
                <a16:creationId xmlns:a16="http://schemas.microsoft.com/office/drawing/2014/main" id="{16665E44-C11D-4A64-A401-E59C4FF63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4" y="1338192"/>
            <a:ext cx="6553194" cy="5242556"/>
          </a:xfrm>
          <a:prstGeom prst="rect">
            <a:avLst/>
          </a:prstGeom>
        </p:spPr>
      </p:pic>
      <p:sp>
        <p:nvSpPr>
          <p:cNvPr id="4" name="Title 1">
            <a:extLst>
              <a:ext uri="{FF2B5EF4-FFF2-40B4-BE49-F238E27FC236}">
                <a16:creationId xmlns:a16="http://schemas.microsoft.com/office/drawing/2014/main" id="{2FFF4A5B-FD54-4B5E-90DA-48FD13086A05}"/>
              </a:ext>
            </a:extLst>
          </p:cNvPr>
          <p:cNvSpPr txBox="1">
            <a:spLocks/>
          </p:cNvSpPr>
          <p:nvPr/>
        </p:nvSpPr>
        <p:spPr>
          <a:xfrm>
            <a:off x="452582" y="240195"/>
            <a:ext cx="9418638" cy="785813"/>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Research Questions (Contd.)</a:t>
            </a:r>
          </a:p>
        </p:txBody>
      </p:sp>
      <p:sp>
        <p:nvSpPr>
          <p:cNvPr id="9" name="TextBox 8">
            <a:extLst>
              <a:ext uri="{FF2B5EF4-FFF2-40B4-BE49-F238E27FC236}">
                <a16:creationId xmlns:a16="http://schemas.microsoft.com/office/drawing/2014/main" id="{6675F0C3-3294-4951-B4BA-90DFB5DDEF08}"/>
              </a:ext>
            </a:extLst>
          </p:cNvPr>
          <p:cNvSpPr txBox="1"/>
          <p:nvPr/>
        </p:nvSpPr>
        <p:spPr>
          <a:xfrm>
            <a:off x="535709" y="1026008"/>
            <a:ext cx="10640291" cy="1323439"/>
          </a:xfrm>
          <a:prstGeom prst="rect">
            <a:avLst/>
          </a:prstGeom>
          <a:noFill/>
        </p:spPr>
        <p:txBody>
          <a:bodyPr wrap="square" rtlCol="0">
            <a:spAutoFit/>
          </a:bodyPr>
          <a:lstStyle/>
          <a:p>
            <a:pPr indent="0" algn="just">
              <a:lnSpc>
                <a:spcPct val="100000"/>
              </a:lnSpc>
              <a:spcBef>
                <a:spcPts val="0"/>
              </a:spcBef>
              <a:spcAft>
                <a:spcPts val="0"/>
              </a:spcAft>
            </a:pPr>
            <a:r>
              <a:rPr lang="en-GB" sz="1600" b="1" dirty="0"/>
              <a:t>3D graph method:</a:t>
            </a:r>
          </a:p>
          <a:p>
            <a:pPr indent="0" algn="just">
              <a:lnSpc>
                <a:spcPct val="100000"/>
              </a:lnSpc>
              <a:spcBef>
                <a:spcPts val="0"/>
              </a:spcBef>
              <a:spcAft>
                <a:spcPts val="0"/>
              </a:spcAft>
            </a:pPr>
            <a:r>
              <a:rPr lang="en-GB" sz="1600" dirty="0"/>
              <a:t>The  same can be observed in the below plots. This is more feasible in case if we need to deal with long histories.</a:t>
            </a:r>
          </a:p>
          <a:p>
            <a:pPr indent="0" algn="just">
              <a:lnSpc>
                <a:spcPct val="100000"/>
              </a:lnSpc>
              <a:spcBef>
                <a:spcPts val="0"/>
              </a:spcBef>
              <a:spcAft>
                <a:spcPts val="0"/>
              </a:spcAft>
            </a:pPr>
            <a:r>
              <a:rPr lang="en-GB" sz="1600" dirty="0"/>
              <a:t>It is interesting to mention that, in the case of customers who “didn’t subscribe” there are many customers who haven’t logged in. It might be the same customers who haven’t logged in for 7 days or might be a new set of customers every day. In order to visualise this, </a:t>
            </a:r>
            <a:r>
              <a:rPr lang="en-GB" sz="1600" b="1" dirty="0"/>
              <a:t>Cohort analysis </a:t>
            </a:r>
            <a:r>
              <a:rPr lang="en-GB" sz="1600" dirty="0"/>
              <a:t>can be leveraged. This is wasn’t implemented here due to my pressed schedule.</a:t>
            </a:r>
          </a:p>
        </p:txBody>
      </p:sp>
      <p:sp>
        <p:nvSpPr>
          <p:cNvPr id="14" name="TextBox 13">
            <a:extLst>
              <a:ext uri="{FF2B5EF4-FFF2-40B4-BE49-F238E27FC236}">
                <a16:creationId xmlns:a16="http://schemas.microsoft.com/office/drawing/2014/main" id="{8177B721-7AAA-4551-ADD6-723358488870}"/>
              </a:ext>
            </a:extLst>
          </p:cNvPr>
          <p:cNvSpPr txBox="1"/>
          <p:nvPr/>
        </p:nvSpPr>
        <p:spPr>
          <a:xfrm>
            <a:off x="1163780" y="5938565"/>
            <a:ext cx="3388043" cy="307777"/>
          </a:xfrm>
          <a:prstGeom prst="rect">
            <a:avLst/>
          </a:prstGeom>
          <a:noFill/>
        </p:spPr>
        <p:txBody>
          <a:bodyPr wrap="none" rtlCol="0">
            <a:spAutoFit/>
          </a:bodyPr>
          <a:lstStyle/>
          <a:p>
            <a:r>
              <a:rPr lang="en-GB" sz="1400" u="sng" dirty="0"/>
              <a:t>Customers who subscribed after trial period</a:t>
            </a:r>
          </a:p>
        </p:txBody>
      </p:sp>
      <p:sp>
        <p:nvSpPr>
          <p:cNvPr id="15" name="TextBox 14">
            <a:extLst>
              <a:ext uri="{FF2B5EF4-FFF2-40B4-BE49-F238E27FC236}">
                <a16:creationId xmlns:a16="http://schemas.microsoft.com/office/drawing/2014/main" id="{F84BE43A-2C71-439B-93DD-BF28B308B37E}"/>
              </a:ext>
            </a:extLst>
          </p:cNvPr>
          <p:cNvSpPr txBox="1"/>
          <p:nvPr/>
        </p:nvSpPr>
        <p:spPr>
          <a:xfrm>
            <a:off x="6724018" y="5928764"/>
            <a:ext cx="3859326" cy="307777"/>
          </a:xfrm>
          <a:prstGeom prst="rect">
            <a:avLst/>
          </a:prstGeom>
          <a:noFill/>
        </p:spPr>
        <p:txBody>
          <a:bodyPr wrap="none" rtlCol="0">
            <a:spAutoFit/>
          </a:bodyPr>
          <a:lstStyle/>
          <a:p>
            <a:r>
              <a:rPr lang="en-GB" sz="1400" u="sng" dirty="0"/>
              <a:t>Customers who didn’t subscribe after trial period</a:t>
            </a:r>
          </a:p>
        </p:txBody>
      </p:sp>
      <p:sp>
        <p:nvSpPr>
          <p:cNvPr id="2" name="Slide Number Placeholder 1">
            <a:extLst>
              <a:ext uri="{FF2B5EF4-FFF2-40B4-BE49-F238E27FC236}">
                <a16:creationId xmlns:a16="http://schemas.microsoft.com/office/drawing/2014/main" id="{5B49FCF0-8564-453B-8056-A7CAA9F31EF7}"/>
              </a:ext>
            </a:extLst>
          </p:cNvPr>
          <p:cNvSpPr>
            <a:spLocks noGrp="1"/>
          </p:cNvSpPr>
          <p:nvPr>
            <p:ph type="sldNum" sz="quarter" idx="12"/>
          </p:nvPr>
        </p:nvSpPr>
        <p:spPr/>
        <p:txBody>
          <a:bodyPr/>
          <a:lstStyle/>
          <a:p>
            <a:fld id="{2F85E003-1C33-40C6-90FC-13AFB3BF83E5}" type="slidenum">
              <a:rPr lang="en-US" smtClean="0"/>
              <a:t>7</a:t>
            </a:fld>
            <a:endParaRPr lang="en-US"/>
          </a:p>
        </p:txBody>
      </p:sp>
    </p:spTree>
    <p:extLst>
      <p:ext uri="{BB962C8B-B14F-4D97-AF65-F5344CB8AC3E}">
        <p14:creationId xmlns:p14="http://schemas.microsoft.com/office/powerpoint/2010/main" val="1705833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FF4A5B-FD54-4B5E-90DA-48FD13086A05}"/>
              </a:ext>
            </a:extLst>
          </p:cNvPr>
          <p:cNvSpPr txBox="1">
            <a:spLocks/>
          </p:cNvSpPr>
          <p:nvPr/>
        </p:nvSpPr>
        <p:spPr>
          <a:xfrm>
            <a:off x="452582" y="240195"/>
            <a:ext cx="9418638" cy="785813"/>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Research Questions (Contd.)</a:t>
            </a:r>
          </a:p>
        </p:txBody>
      </p:sp>
      <p:pic>
        <p:nvPicPr>
          <p:cNvPr id="8" name="Graphic 7">
            <a:extLst>
              <a:ext uri="{FF2B5EF4-FFF2-40B4-BE49-F238E27FC236}">
                <a16:creationId xmlns:a16="http://schemas.microsoft.com/office/drawing/2014/main" id="{60327DEA-B5D4-4FB9-9ECA-7CD79B11A2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25289" y="1954260"/>
            <a:ext cx="4966711" cy="3311140"/>
          </a:xfrm>
          <a:prstGeom prst="rect">
            <a:avLst/>
          </a:prstGeom>
        </p:spPr>
      </p:pic>
      <p:sp>
        <p:nvSpPr>
          <p:cNvPr id="10" name="Content Placeholder 6">
            <a:extLst>
              <a:ext uri="{FF2B5EF4-FFF2-40B4-BE49-F238E27FC236}">
                <a16:creationId xmlns:a16="http://schemas.microsoft.com/office/drawing/2014/main" id="{BEE2C498-24BE-422E-AE99-980FA988D222}"/>
              </a:ext>
            </a:extLst>
          </p:cNvPr>
          <p:cNvSpPr txBox="1">
            <a:spLocks/>
          </p:cNvSpPr>
          <p:nvPr/>
        </p:nvSpPr>
        <p:spPr>
          <a:xfrm>
            <a:off x="452582" y="1257949"/>
            <a:ext cx="10520218" cy="434210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r>
              <a:rPr lang="en-GB" b="1" dirty="0">
                <a:solidFill>
                  <a:schemeClr val="tx1"/>
                </a:solidFill>
              </a:rPr>
              <a:t>3. There are three company types. Does any company type customers more likely to subscribe?</a:t>
            </a:r>
            <a:endParaRPr lang="en-GB" dirty="0">
              <a:solidFill>
                <a:schemeClr val="tx1"/>
              </a:solidFill>
            </a:endParaRPr>
          </a:p>
          <a:p>
            <a:pPr algn="just"/>
            <a:endParaRPr lang="en-GB" dirty="0">
              <a:solidFill>
                <a:schemeClr val="tx1"/>
              </a:solidFill>
            </a:endParaRPr>
          </a:p>
        </p:txBody>
      </p:sp>
      <p:sp>
        <p:nvSpPr>
          <p:cNvPr id="12" name="TextBox 11">
            <a:extLst>
              <a:ext uri="{FF2B5EF4-FFF2-40B4-BE49-F238E27FC236}">
                <a16:creationId xmlns:a16="http://schemas.microsoft.com/office/drawing/2014/main" id="{7941E6D9-4C7E-4458-B99A-DB1FD037D94F}"/>
              </a:ext>
            </a:extLst>
          </p:cNvPr>
          <p:cNvSpPr txBox="1"/>
          <p:nvPr/>
        </p:nvSpPr>
        <p:spPr>
          <a:xfrm>
            <a:off x="572655" y="1954260"/>
            <a:ext cx="6345382" cy="4031873"/>
          </a:xfrm>
          <a:prstGeom prst="rect">
            <a:avLst/>
          </a:prstGeom>
          <a:noFill/>
        </p:spPr>
        <p:txBody>
          <a:bodyPr wrap="square" rtlCol="0">
            <a:spAutoFit/>
          </a:bodyPr>
          <a:lstStyle/>
          <a:p>
            <a:pPr indent="0" algn="just">
              <a:lnSpc>
                <a:spcPct val="100000"/>
              </a:lnSpc>
              <a:spcBef>
                <a:spcPts val="0"/>
              </a:spcBef>
              <a:spcAft>
                <a:spcPts val="0"/>
              </a:spcAft>
            </a:pPr>
            <a:r>
              <a:rPr lang="en-GB" sz="1600" dirty="0"/>
              <a:t>From the plot on the right side, it can be seen that 20% of “</a:t>
            </a:r>
            <a:r>
              <a:rPr lang="en-GB" sz="1600" dirty="0" err="1"/>
              <a:t>uk_limited_company</a:t>
            </a:r>
            <a:r>
              <a:rPr lang="en-GB" sz="1600" dirty="0"/>
              <a:t>” followed by around 15% of  “</a:t>
            </a:r>
            <a:r>
              <a:rPr lang="en-GB" sz="1600" dirty="0" err="1"/>
              <a:t>uk_sole_trader</a:t>
            </a:r>
            <a:r>
              <a:rPr lang="en-GB" sz="1600" dirty="0"/>
              <a:t>” which is followed by around 4-5% of “</a:t>
            </a:r>
            <a:r>
              <a:rPr lang="en-GB" sz="1600" dirty="0" err="1"/>
              <a:t>universal_company</a:t>
            </a:r>
            <a:r>
              <a:rPr lang="en-GB" sz="1600" dirty="0"/>
              <a:t>” subscribed after the trial period.</a:t>
            </a:r>
          </a:p>
          <a:p>
            <a:pPr indent="0" algn="just">
              <a:lnSpc>
                <a:spcPct val="100000"/>
              </a:lnSpc>
              <a:spcBef>
                <a:spcPts val="0"/>
              </a:spcBef>
              <a:spcAft>
                <a:spcPts val="0"/>
              </a:spcAft>
            </a:pPr>
            <a:endParaRPr lang="en-GB" sz="1600" dirty="0"/>
          </a:p>
          <a:p>
            <a:pPr marL="285750" indent="-285750" algn="just">
              <a:lnSpc>
                <a:spcPct val="100000"/>
              </a:lnSpc>
              <a:spcBef>
                <a:spcPts val="0"/>
              </a:spcBef>
              <a:spcAft>
                <a:spcPts val="0"/>
              </a:spcAft>
              <a:buFont typeface="Wingdings" panose="05000000000000000000" pitchFamily="2" charset="2"/>
              <a:buChar char="§"/>
            </a:pPr>
            <a:r>
              <a:rPr lang="en-GB" sz="1600" dirty="0"/>
              <a:t>It has to be investigated why only 4-5% of “</a:t>
            </a:r>
            <a:r>
              <a:rPr lang="en-GB" sz="1600" dirty="0" err="1"/>
              <a:t>universal_company</a:t>
            </a:r>
            <a:r>
              <a:rPr lang="en-GB" sz="1600" dirty="0"/>
              <a:t>” subscribed. </a:t>
            </a:r>
          </a:p>
          <a:p>
            <a:pPr lvl="1" algn="just"/>
            <a:r>
              <a:rPr lang="en-GB" sz="1600" dirty="0"/>
              <a:t>Was there any well known company providing the same/similar services at a lower cost in an another country? </a:t>
            </a:r>
          </a:p>
          <a:p>
            <a:pPr marL="285750" indent="-285750" algn="just">
              <a:lnSpc>
                <a:spcPct val="100000"/>
              </a:lnSpc>
              <a:spcBef>
                <a:spcPts val="0"/>
              </a:spcBef>
              <a:spcAft>
                <a:spcPts val="0"/>
              </a:spcAft>
              <a:buFont typeface="Wingdings" panose="05000000000000000000" pitchFamily="2" charset="2"/>
              <a:buChar char="§"/>
            </a:pPr>
            <a:r>
              <a:rPr lang="en-GB" sz="1600" dirty="0"/>
              <a:t>What went wrong with the 80% of “</a:t>
            </a:r>
            <a:r>
              <a:rPr lang="en-GB" sz="1600" dirty="0" err="1"/>
              <a:t>uk_limited_company</a:t>
            </a:r>
            <a:r>
              <a:rPr lang="en-GB" sz="1600" dirty="0"/>
              <a:t>” who didn’t subscribe?</a:t>
            </a:r>
          </a:p>
          <a:p>
            <a:pPr lvl="1" algn="just"/>
            <a:r>
              <a:rPr lang="en-GB" sz="1600" dirty="0"/>
              <a:t>Was the pricing too high? Did they face regular technical glitches?</a:t>
            </a:r>
          </a:p>
          <a:p>
            <a:pPr indent="0" algn="just">
              <a:lnSpc>
                <a:spcPct val="100000"/>
              </a:lnSpc>
              <a:spcBef>
                <a:spcPts val="0"/>
              </a:spcBef>
              <a:spcAft>
                <a:spcPts val="0"/>
              </a:spcAft>
            </a:pPr>
            <a:endParaRPr lang="en-GB" sz="1600" dirty="0"/>
          </a:p>
          <a:p>
            <a:pPr indent="0" algn="just">
              <a:lnSpc>
                <a:spcPct val="100000"/>
              </a:lnSpc>
              <a:spcBef>
                <a:spcPts val="0"/>
              </a:spcBef>
              <a:spcAft>
                <a:spcPts val="0"/>
              </a:spcAft>
            </a:pPr>
            <a:r>
              <a:rPr lang="en-GB" sz="1600" dirty="0"/>
              <a:t>As mentioned before, feedback forms can be sent to these firms after the 7 day trial period if they haven’t subscribed in order to improve the services.</a:t>
            </a:r>
          </a:p>
        </p:txBody>
      </p:sp>
      <p:sp>
        <p:nvSpPr>
          <p:cNvPr id="2" name="Slide Number Placeholder 1">
            <a:extLst>
              <a:ext uri="{FF2B5EF4-FFF2-40B4-BE49-F238E27FC236}">
                <a16:creationId xmlns:a16="http://schemas.microsoft.com/office/drawing/2014/main" id="{63F037B7-6F8A-4A97-9012-348C20945986}"/>
              </a:ext>
            </a:extLst>
          </p:cNvPr>
          <p:cNvSpPr>
            <a:spLocks noGrp="1"/>
          </p:cNvSpPr>
          <p:nvPr>
            <p:ph type="sldNum" sz="quarter" idx="12"/>
          </p:nvPr>
        </p:nvSpPr>
        <p:spPr/>
        <p:txBody>
          <a:bodyPr/>
          <a:lstStyle/>
          <a:p>
            <a:fld id="{2F85E003-1C33-40C6-90FC-13AFB3BF83E5}" type="slidenum">
              <a:rPr lang="en-US" smtClean="0"/>
              <a:t>8</a:t>
            </a:fld>
            <a:endParaRPr lang="en-US"/>
          </a:p>
        </p:txBody>
      </p:sp>
    </p:spTree>
    <p:extLst>
      <p:ext uri="{BB962C8B-B14F-4D97-AF65-F5344CB8AC3E}">
        <p14:creationId xmlns:p14="http://schemas.microsoft.com/office/powerpoint/2010/main" val="365497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30C0-D5DD-4DFD-97DC-47EC8074B083}"/>
              </a:ext>
            </a:extLst>
          </p:cNvPr>
          <p:cNvSpPr txBox="1">
            <a:spLocks/>
          </p:cNvSpPr>
          <p:nvPr/>
        </p:nvSpPr>
        <p:spPr>
          <a:xfrm>
            <a:off x="3856643" y="2841244"/>
            <a:ext cx="4478713" cy="117551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r>
              <a:rPr lang="en-US" dirty="0"/>
              <a:t>Prediction</a:t>
            </a:r>
          </a:p>
        </p:txBody>
      </p:sp>
      <p:sp>
        <p:nvSpPr>
          <p:cNvPr id="3" name="Slide Number Placeholder 2">
            <a:extLst>
              <a:ext uri="{FF2B5EF4-FFF2-40B4-BE49-F238E27FC236}">
                <a16:creationId xmlns:a16="http://schemas.microsoft.com/office/drawing/2014/main" id="{CC69F917-559B-494A-B346-DD09C4991241}"/>
              </a:ext>
            </a:extLst>
          </p:cNvPr>
          <p:cNvSpPr>
            <a:spLocks noGrp="1"/>
          </p:cNvSpPr>
          <p:nvPr>
            <p:ph type="sldNum" sz="quarter" idx="12"/>
          </p:nvPr>
        </p:nvSpPr>
        <p:spPr/>
        <p:txBody>
          <a:bodyPr/>
          <a:lstStyle/>
          <a:p>
            <a:fld id="{2F85E003-1C33-40C6-90FC-13AFB3BF83E5}" type="slidenum">
              <a:rPr lang="en-US" smtClean="0"/>
              <a:t>9</a:t>
            </a:fld>
            <a:endParaRPr lang="en-US"/>
          </a:p>
        </p:txBody>
      </p:sp>
    </p:spTree>
    <p:extLst>
      <p:ext uri="{BB962C8B-B14F-4D97-AF65-F5344CB8AC3E}">
        <p14:creationId xmlns:p14="http://schemas.microsoft.com/office/powerpoint/2010/main" val="1292762560"/>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364</TotalTime>
  <Words>1175</Words>
  <Application>Microsoft Office PowerPoint</Application>
  <PresentationFormat>Widescreen</PresentationFormat>
  <Paragraphs>89</Paragraphs>
  <Slides>12</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7" baseType="lpstr">
      <vt:lpstr>Calibri</vt:lpstr>
      <vt:lpstr>Calibri Light</vt:lpstr>
      <vt:lpstr>Wingdings</vt:lpstr>
      <vt:lpstr>Retrospect</vt:lpstr>
      <vt:lpstr>Worksheet</vt:lpstr>
      <vt:lpstr>Customer Behaviour Analysis and Prediction</vt:lpstr>
      <vt:lpstr>Preprocessing for Exploratory Analysis</vt:lpstr>
      <vt:lpstr>Research Questions</vt:lpstr>
      <vt:lpstr>PowerPoint Presentation</vt:lpstr>
      <vt:lpstr>PowerPoint Presentation</vt:lpstr>
      <vt:lpstr>PowerPoint Presentation</vt:lpstr>
      <vt:lpstr>PowerPoint Presentation</vt:lpstr>
      <vt:lpstr>PowerPoint Presentation</vt:lpstr>
      <vt:lpstr>PowerPoint Presentation</vt:lpstr>
      <vt:lpstr>Preprocessing for Prediction</vt:lpstr>
      <vt:lpstr>Logistic Regression</vt:lpstr>
      <vt:lpstr>K-NN, Gaussian Process and Neural Network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 J Sudharshan</dc:creator>
  <cp:lastModifiedBy>P J Sudharshan</cp:lastModifiedBy>
  <cp:revision>41</cp:revision>
  <dcterms:created xsi:type="dcterms:W3CDTF">2020-03-01T18:05:48Z</dcterms:created>
  <dcterms:modified xsi:type="dcterms:W3CDTF">2020-03-05T11:20:18Z</dcterms:modified>
</cp:coreProperties>
</file>